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sldIdLst>
    <p:sldId id="256" r:id="rId2"/>
    <p:sldId id="315" r:id="rId3"/>
    <p:sldId id="339" r:id="rId4"/>
    <p:sldId id="319" r:id="rId5"/>
    <p:sldId id="320" r:id="rId6"/>
    <p:sldId id="322" r:id="rId7"/>
    <p:sldId id="323" r:id="rId8"/>
    <p:sldId id="324" r:id="rId9"/>
    <p:sldId id="341" r:id="rId10"/>
    <p:sldId id="325" r:id="rId11"/>
    <p:sldId id="345" r:id="rId12"/>
    <p:sldId id="327" r:id="rId13"/>
    <p:sldId id="329" r:id="rId14"/>
    <p:sldId id="340" r:id="rId15"/>
    <p:sldId id="328" r:id="rId16"/>
    <p:sldId id="331" r:id="rId17"/>
    <p:sldId id="332" r:id="rId18"/>
    <p:sldId id="333" r:id="rId19"/>
    <p:sldId id="334" r:id="rId20"/>
    <p:sldId id="335" r:id="rId21"/>
    <p:sldId id="336" r:id="rId22"/>
    <p:sldId id="343" r:id="rId23"/>
    <p:sldId id="337" r:id="rId24"/>
    <p:sldId id="344" r:id="rId25"/>
    <p:sldId id="34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33FF"/>
    <a:srgbClr val="00CC00"/>
    <a:srgbClr val="33CC33"/>
    <a:srgbClr val="008000"/>
    <a:srgbClr val="D60093"/>
    <a:srgbClr val="FF6600"/>
    <a:srgbClr val="FF9933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24" autoAdjust="0"/>
  </p:normalViewPr>
  <p:slideViewPr>
    <p:cSldViewPr>
      <p:cViewPr>
        <p:scale>
          <a:sx n="75" d="100"/>
          <a:sy n="75" d="100"/>
        </p:scale>
        <p:origin x="-125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BBDD0-A438-4EBB-91CB-BBB5BDF83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039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94B8-BB7D-49D7-9292-CF060D851E2D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E976-B212-4E53-B2AC-D05E61DBC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13D9-AB93-4206-A6C7-249440AC3B8F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112D7-AEE4-4D08-8434-813332365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22CD-A805-4F7C-A330-6C45FA46899D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57D1-8426-44D1-A5D9-C481D56C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E0FF2-47CC-4104-A6F8-CD2A97C93907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12DFF-837F-4525-9379-A7FB4E5DF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56940-BB4E-4068-8B0A-E56C545DE726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8A3C-ADAB-49D0-9E24-B6A5958D1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C0549-8DC9-468F-B2D2-E3648B268D2B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8F911-653F-42AC-A3E4-EB7EF31A6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AA56-7CFD-44BD-B052-4706939B380E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D2E3-CB80-45C4-96A8-6F363AD5E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8730A-9C85-4793-AEC5-B4702C058D49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0C32-551E-48E0-B3AB-C54AE8D90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1FD3E-1FB8-4397-AD6C-4BBA39802CA1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482F-7F6C-4596-94AF-40AE55247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91209-4B45-4CE4-A2E1-1A9CA8D10D39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6B15-6821-4858-9797-B4B2F0F20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7631-FBED-4F3E-AE09-0F9C41324045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A5A1-42BD-43A3-A27B-35345E38B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D715F7-1DA6-4CD7-A4E9-4070D9CC02D7}" type="datetime1">
              <a:rPr lang="fr-FR"/>
              <a:pPr>
                <a:defRPr/>
              </a:pPr>
              <a:t>11/04/2012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DA817E-DB4D-4E19-AF7B-2D39B0D2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08000"/>
                </a:solidFill>
              </a:rPr>
              <a:t>Lecture 3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00113" y="333375"/>
            <a:ext cx="7696200" cy="1143000"/>
          </a:xfrm>
        </p:spPr>
        <p:txBody>
          <a:bodyPr/>
          <a:lstStyle/>
          <a:p>
            <a:pPr algn="l"/>
            <a:r>
              <a:rPr lang="en-US" sz="3600" smtClean="0">
                <a:solidFill>
                  <a:srgbClr val="3333FF"/>
                </a:solidFill>
              </a:rPr>
              <a:t>Activity</a:t>
            </a: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smtClean="0"/>
              <a:t>Show that </a:t>
            </a:r>
          </a:p>
          <a:p>
            <a:pPr>
              <a:buFontTx/>
              <a:buNone/>
              <a:defRPr/>
            </a:pPr>
            <a:r>
              <a:rPr lang="en-US" sz="2400" smtClean="0"/>
              <a:t>			</a:t>
            </a:r>
            <a:r>
              <a:rPr lang="en-US" smtClean="0">
                <a:solidFill>
                  <a:srgbClr val="3333FF"/>
                </a:solidFill>
              </a:rPr>
              <a:t>p→q ≡  ¬p </a:t>
            </a:r>
            <a:r>
              <a:rPr 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 </a:t>
            </a:r>
            <a:r>
              <a:rPr lang="en-US" smtClean="0">
                <a:solidFill>
                  <a:srgbClr val="3333FF"/>
                </a:solidFill>
              </a:rPr>
              <a:t>q</a:t>
            </a:r>
          </a:p>
          <a:p>
            <a:pPr>
              <a:buFontTx/>
              <a:buNone/>
              <a:defRPr/>
            </a:pPr>
            <a:endParaRPr lang="en-US" sz="1200" smtClean="0">
              <a:solidFill>
                <a:srgbClr val="3333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CC00"/>
                </a:solidFill>
              </a:rPr>
              <a:t>This shows that a conditional proposition is simple a proposition form that uses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3333FF"/>
                </a:solidFill>
              </a:rPr>
              <a:t>a not and an or</a:t>
            </a:r>
            <a:r>
              <a:rPr lang="en-US" sz="2400" smtClean="0"/>
              <a:t>.</a:t>
            </a:r>
          </a:p>
          <a:p>
            <a:pPr>
              <a:buFontTx/>
              <a:buNone/>
              <a:defRPr/>
            </a:pPr>
            <a:endParaRPr lang="en-US" sz="2400" smtClean="0"/>
          </a:p>
          <a:p>
            <a:pPr>
              <a:defRPr/>
            </a:pPr>
            <a:r>
              <a:rPr lang="en-US" sz="2400" smtClean="0"/>
              <a:t>Show that </a:t>
            </a:r>
          </a:p>
          <a:p>
            <a:pPr>
              <a:buFontTx/>
              <a:buNone/>
              <a:defRPr/>
            </a:pPr>
            <a:r>
              <a:rPr lang="en-US" sz="2400" smtClean="0"/>
              <a:t>		         </a:t>
            </a:r>
            <a:r>
              <a:rPr lang="en-US" smtClean="0">
                <a:solidFill>
                  <a:srgbClr val="3333FF"/>
                </a:solidFill>
              </a:rPr>
              <a:t>¬(p→q) ≡  p </a:t>
            </a:r>
            <a:r>
              <a:rPr lang="en-US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 </a:t>
            </a:r>
            <a:r>
              <a:rPr lang="en-US" smtClean="0">
                <a:solidFill>
                  <a:srgbClr val="3333FF"/>
                </a:solidFill>
                <a:sym typeface="Symbol" pitchFamily="18" charset="2"/>
              </a:rPr>
              <a:t>¬</a:t>
            </a:r>
            <a:r>
              <a:rPr lang="en-US" smtClean="0">
                <a:solidFill>
                  <a:srgbClr val="3333FF"/>
                </a:solidFill>
              </a:rPr>
              <a:t>q</a:t>
            </a:r>
          </a:p>
          <a:p>
            <a:pPr algn="just">
              <a:buFontTx/>
              <a:buNone/>
              <a:defRPr/>
            </a:pPr>
            <a:r>
              <a:rPr lang="en-US" sz="2400" smtClean="0"/>
              <a:t>	</a:t>
            </a:r>
            <a:r>
              <a:rPr lang="en-US" sz="2400" smtClean="0">
                <a:solidFill>
                  <a:srgbClr val="00CC00"/>
                </a:solidFill>
              </a:rPr>
              <a:t>This means that negation of ‘</a:t>
            </a:r>
            <a:r>
              <a:rPr lang="en-US" sz="2400" b="1" smtClean="0">
                <a:solidFill>
                  <a:srgbClr val="00CC00"/>
                </a:solidFill>
              </a:rPr>
              <a:t>if p then q</a:t>
            </a:r>
            <a:r>
              <a:rPr lang="en-US" sz="2400" smtClean="0">
                <a:solidFill>
                  <a:srgbClr val="00CC00"/>
                </a:solidFill>
              </a:rPr>
              <a:t>’ is logically equivalent to </a:t>
            </a:r>
            <a:r>
              <a:rPr lang="en-US" sz="2400" smtClean="0">
                <a:solidFill>
                  <a:srgbClr val="3333FF"/>
                </a:solidFill>
              </a:rPr>
              <a:t>‘</a:t>
            </a:r>
            <a:r>
              <a:rPr lang="en-US" sz="2400" b="1" smtClean="0">
                <a:solidFill>
                  <a:srgbClr val="3333FF"/>
                </a:solidFill>
              </a:rPr>
              <a:t>p and not q</a:t>
            </a:r>
            <a:r>
              <a:rPr lang="en-US" sz="2400" smtClean="0">
                <a:solidFill>
                  <a:srgbClr val="3333FF"/>
                </a:solidFill>
              </a:rPr>
              <a:t>’</a:t>
            </a:r>
            <a:r>
              <a:rPr lang="en-US" sz="2400" smtClean="0"/>
              <a:t>.</a:t>
            </a:r>
          </a:p>
        </p:txBody>
      </p:sp>
      <p:sp>
        <p:nvSpPr>
          <p:cNvPr id="2970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696200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3333FF"/>
                </a:solidFill>
              </a:rPr>
              <a:t>Solution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en-US" sz="3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000" smtClean="0"/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sz="3000" smtClean="0"/>
              <a:t>	</a:t>
            </a:r>
            <a:r>
              <a:rPr lang="en-US" sz="2400" smtClean="0"/>
              <a:t>From the above table it is obvious that conditional proposition is equivalent to a </a:t>
            </a:r>
            <a:r>
              <a:rPr lang="en-US" sz="2400" smtClean="0">
                <a:solidFill>
                  <a:srgbClr val="3333FF"/>
                </a:solidFill>
              </a:rPr>
              <a:t>“not or proposition”</a:t>
            </a:r>
            <a:r>
              <a:rPr lang="en-US" sz="2400" smtClean="0"/>
              <a:t> and that its </a:t>
            </a:r>
            <a:r>
              <a:rPr lang="en-US" sz="2400" smtClean="0">
                <a:solidFill>
                  <a:srgbClr val="3333FF"/>
                </a:solidFill>
              </a:rPr>
              <a:t>negation</a:t>
            </a:r>
            <a:r>
              <a:rPr lang="en-US" sz="2400" smtClean="0"/>
              <a:t> is not of the form </a:t>
            </a:r>
            <a:r>
              <a:rPr lang="en-US" sz="2400" smtClean="0">
                <a:solidFill>
                  <a:srgbClr val="3333FF"/>
                </a:solidFill>
              </a:rPr>
              <a:t>‘if then’</a:t>
            </a:r>
            <a:r>
              <a:rPr lang="en-US" sz="2400" smtClean="0"/>
              <a:t>.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" name="Group 53"/>
          <p:cNvGraphicFramePr>
            <a:graphicFrameLocks noGrp="1"/>
          </p:cNvGraphicFramePr>
          <p:nvPr/>
        </p:nvGraphicFramePr>
        <p:xfrm>
          <a:off x="990597" y="1789113"/>
          <a:ext cx="6172202" cy="2646129"/>
        </p:xfrm>
        <a:graphic>
          <a:graphicData uri="http://schemas.openxmlformats.org/drawingml/2006/table">
            <a:tbl>
              <a:tblPr/>
              <a:tblGrid>
                <a:gridCol w="869431"/>
                <a:gridCol w="955617"/>
                <a:gridCol w="1043317"/>
                <a:gridCol w="1043317"/>
                <a:gridCol w="1304903"/>
                <a:gridCol w="955617"/>
              </a:tblGrid>
              <a:tr h="5734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¬p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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¬(p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q)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Arial" charset="0"/>
                          <a:cs typeface="Arial" charset="0"/>
                        </a:rPr>
                        <a:t>¬q</a:t>
                      </a: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3333FF"/>
                </a:solidFill>
              </a:rPr>
              <a:t>Negations of some Conditionals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60438" y="1600200"/>
            <a:ext cx="7715250" cy="4525963"/>
          </a:xfrm>
        </p:spPr>
        <p:txBody>
          <a:bodyPr/>
          <a:lstStyle/>
          <a:p>
            <a:pPr marL="1438275" indent="-1438275"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Proposition: </a:t>
            </a:r>
            <a:r>
              <a:rPr lang="en-US" sz="2400" dirty="0" smtClean="0"/>
              <a:t>If my car is in the repair shop, then I  </a:t>
            </a:r>
          </a:p>
          <a:p>
            <a:pPr marL="1438275" indent="-1438275">
              <a:buFontTx/>
              <a:buNone/>
            </a:pPr>
            <a:r>
              <a:rPr lang="en-US" sz="2400" dirty="0" smtClean="0"/>
              <a:t>                    cannot get the class.</a:t>
            </a:r>
          </a:p>
          <a:p>
            <a:pPr marL="1438275" indent="-1438275">
              <a:buFontTx/>
              <a:buNone/>
            </a:pPr>
            <a:r>
              <a:rPr lang="en-US" sz="2400" dirty="0" smtClean="0">
                <a:solidFill>
                  <a:srgbClr val="00CC00"/>
                </a:solidFill>
              </a:rPr>
              <a:t>Negation:</a:t>
            </a:r>
            <a:r>
              <a:rPr lang="en-US" sz="2400" dirty="0" smtClean="0"/>
              <a:t> My car is in the repair shop and I can get the class.</a:t>
            </a:r>
          </a:p>
          <a:p>
            <a:pPr marL="1438275" indent="-1438275">
              <a:buFontTx/>
              <a:buNone/>
            </a:pPr>
            <a:endParaRPr lang="en-US" sz="2400" dirty="0" smtClean="0"/>
          </a:p>
          <a:p>
            <a:pPr marL="1438275" indent="-1438275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Proposition: </a:t>
            </a:r>
            <a:r>
              <a:rPr lang="en-US" sz="2400" dirty="0" smtClean="0"/>
              <a:t>If Sara lives in Athens, then she lives in 	  </a:t>
            </a:r>
          </a:p>
          <a:p>
            <a:pPr marL="1438275" indent="-1438275">
              <a:buFontTx/>
              <a:buNone/>
            </a:pPr>
            <a:r>
              <a:rPr lang="en-US" sz="2400" dirty="0" smtClean="0"/>
              <a:t>                    Greece.</a:t>
            </a:r>
          </a:p>
          <a:p>
            <a:pPr marL="1438275" indent="-1438275">
              <a:buFontTx/>
              <a:buNone/>
            </a:pPr>
            <a:r>
              <a:rPr lang="en-US" sz="2400" dirty="0" smtClean="0">
                <a:solidFill>
                  <a:srgbClr val="00CC00"/>
                </a:solidFill>
              </a:rPr>
              <a:t>Negation:</a:t>
            </a:r>
            <a:r>
              <a:rPr lang="en-US" sz="2400" dirty="0" smtClean="0"/>
              <a:t> Sara lives in Athens and she does not live in Greece.</a:t>
            </a:r>
          </a:p>
          <a:p>
            <a:pPr marL="1438275" indent="-1438275"/>
            <a:endParaRPr lang="en-US" dirty="0" smtClean="0"/>
          </a:p>
        </p:txBody>
      </p:sp>
      <p:sp>
        <p:nvSpPr>
          <p:cNvPr id="31748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0010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3333FF"/>
                </a:solidFill>
              </a:rPr>
              <a:t>Converse and inverse of the Conditional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1188" y="1600200"/>
            <a:ext cx="7931150" cy="4525963"/>
          </a:xfrm>
        </p:spPr>
        <p:txBody>
          <a:bodyPr/>
          <a:lstStyle/>
          <a:p>
            <a:pPr indent="12700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Suppose a conditional proposition of the form </a:t>
            </a:r>
            <a:r>
              <a:rPr lang="en-US" sz="2400" dirty="0" smtClean="0">
                <a:solidFill>
                  <a:srgbClr val="3333FF"/>
                </a:solidFill>
              </a:rPr>
              <a:t>‘If p then q’ </a:t>
            </a:r>
            <a:r>
              <a:rPr lang="en-US" sz="2400" dirty="0" smtClean="0">
                <a:solidFill>
                  <a:srgbClr val="33CC33"/>
                </a:solidFill>
              </a:rPr>
              <a:t>is given.</a:t>
            </a:r>
          </a:p>
          <a:p>
            <a:pPr indent="12700">
              <a:buFontTx/>
              <a:buNone/>
            </a:pPr>
            <a:endParaRPr lang="en-US" sz="800" dirty="0" smtClean="0">
              <a:solidFill>
                <a:srgbClr val="33CC33"/>
              </a:solidFill>
            </a:endParaRPr>
          </a:p>
          <a:p>
            <a:pPr indent="12700">
              <a:buFontTx/>
              <a:buAutoNum type="arabicPeriod"/>
            </a:pPr>
            <a:r>
              <a:rPr lang="en-US" sz="2400" dirty="0" smtClean="0">
                <a:solidFill>
                  <a:srgbClr val="33CC33"/>
                </a:solidFill>
              </a:rPr>
              <a:t>The converse is </a:t>
            </a:r>
            <a:r>
              <a:rPr lang="en-US" sz="2400" dirty="0" smtClean="0">
                <a:solidFill>
                  <a:srgbClr val="3333FF"/>
                </a:solidFill>
              </a:rPr>
              <a:t>‘if q then p’.</a:t>
            </a:r>
          </a:p>
          <a:p>
            <a:pPr indent="12700">
              <a:buFontTx/>
              <a:buAutoNum type="arabicPeriod"/>
            </a:pPr>
            <a:r>
              <a:rPr lang="en-US" sz="2400" dirty="0" smtClean="0">
                <a:solidFill>
                  <a:srgbClr val="33CC33"/>
                </a:solidFill>
              </a:rPr>
              <a:t>The inverse is </a:t>
            </a:r>
            <a:r>
              <a:rPr lang="en-US" sz="2400" dirty="0" smtClean="0">
                <a:solidFill>
                  <a:srgbClr val="3333FF"/>
                </a:solidFill>
              </a:rPr>
              <a:t>‘if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3333FF"/>
                </a:solidFill>
              </a:rPr>
              <a:t>¬</a:t>
            </a:r>
            <a:r>
              <a:rPr lang="en-US" sz="2400" dirty="0" smtClean="0">
                <a:solidFill>
                  <a:srgbClr val="3333FF"/>
                </a:solidFill>
              </a:rPr>
              <a:t>p then ¬q’.</a:t>
            </a:r>
          </a:p>
          <a:p>
            <a:pPr indent="12700">
              <a:buFontTx/>
              <a:buNone/>
            </a:pPr>
            <a:endParaRPr lang="en-US" sz="800" dirty="0" smtClean="0"/>
          </a:p>
          <a:p>
            <a:pPr indent="12700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Symbolically,</a:t>
            </a:r>
          </a:p>
          <a:p>
            <a:pPr indent="12700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The converse of </a:t>
            </a:r>
            <a:r>
              <a:rPr lang="en-US" sz="2400" dirty="0" err="1" smtClean="0">
                <a:solidFill>
                  <a:srgbClr val="3333FF"/>
                </a:solidFill>
              </a:rPr>
              <a:t>p→q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is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3333FF"/>
                </a:solidFill>
              </a:rPr>
              <a:t>q→p</a:t>
            </a:r>
            <a:r>
              <a:rPr lang="en-US" sz="2400" dirty="0" smtClean="0"/>
              <a:t>,</a:t>
            </a:r>
          </a:p>
          <a:p>
            <a:pPr indent="12700">
              <a:buFontTx/>
              <a:buNone/>
            </a:pPr>
            <a:r>
              <a:rPr lang="en-US" sz="2400" dirty="0" smtClean="0"/>
              <a:t>And</a:t>
            </a:r>
          </a:p>
          <a:p>
            <a:pPr indent="12700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The inverse of </a:t>
            </a:r>
            <a:r>
              <a:rPr lang="en-US" sz="2400" dirty="0" err="1" smtClean="0">
                <a:solidFill>
                  <a:srgbClr val="3333FF"/>
                </a:solidFill>
              </a:rPr>
              <a:t>p→q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is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3333FF"/>
                </a:solidFill>
              </a:rPr>
              <a:t>¬</a:t>
            </a:r>
            <a:r>
              <a:rPr lang="en-US" sz="2400" dirty="0" smtClean="0">
                <a:solidFill>
                  <a:srgbClr val="3333FF"/>
                </a:solidFill>
              </a:rPr>
              <a:t>p→¬q.</a:t>
            </a:r>
          </a:p>
        </p:txBody>
      </p:sp>
      <p:sp>
        <p:nvSpPr>
          <p:cNvPr id="3379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00113" y="414338"/>
            <a:ext cx="7758112" cy="1143000"/>
          </a:xfrm>
          <a:prstGeom prst="rect">
            <a:avLst/>
          </a:prstGeom>
        </p:spPr>
        <p:txBody>
          <a:bodyPr/>
          <a:lstStyle/>
          <a:p>
            <a:r>
              <a:rPr lang="en-US" sz="3600" dirty="0" smtClean="0">
                <a:solidFill>
                  <a:srgbClr val="3333FF"/>
                </a:solidFill>
              </a:rPr>
              <a:t>Continue</a:t>
            </a:r>
            <a:r>
              <a:rPr lang="en-US" sz="5400" dirty="0" smtClean="0">
                <a:solidFill>
                  <a:srgbClr val="3333FF"/>
                </a:solidFill>
              </a:rPr>
              <a:t>…..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28662" y="1571612"/>
            <a:ext cx="7729563" cy="4800620"/>
          </a:xfrm>
          <a:prstGeom prst="rect">
            <a:avLst/>
          </a:prstGeom>
        </p:spPr>
        <p:txBody>
          <a:bodyPr/>
          <a:lstStyle/>
          <a:p>
            <a:pPr indent="12700" algn="just">
              <a:lnSpc>
                <a:spcPct val="150000"/>
              </a:lnSpc>
              <a:buFontTx/>
              <a:buNone/>
            </a:pPr>
            <a:r>
              <a:rPr lang="en-US" sz="2200" dirty="0" smtClean="0">
                <a:solidFill>
                  <a:srgbClr val="33CC33"/>
                </a:solidFill>
                <a:latin typeface="+mn-lt"/>
              </a:rPr>
              <a:t>Note: that the converse is not equivalent to the given conditional proposition, for instance </a:t>
            </a:r>
            <a:r>
              <a:rPr lang="en-US" sz="2200" dirty="0" smtClean="0">
                <a:solidFill>
                  <a:srgbClr val="3333FF"/>
                </a:solidFill>
                <a:latin typeface="+mn-lt"/>
              </a:rPr>
              <a:t>“ if john is from Chicago then john is from Illinois” </a:t>
            </a:r>
            <a:r>
              <a:rPr lang="en-US" sz="2200" dirty="0" smtClean="0">
                <a:solidFill>
                  <a:srgbClr val="00CC00"/>
                </a:solidFill>
                <a:latin typeface="+mn-lt"/>
              </a:rPr>
              <a:t>is true , but the converse </a:t>
            </a:r>
            <a:r>
              <a:rPr lang="en-US" sz="2200" dirty="0" smtClean="0">
                <a:solidFill>
                  <a:srgbClr val="3333FF"/>
                </a:solidFill>
                <a:latin typeface="+mn-lt"/>
              </a:rPr>
              <a:t>“ if john is from Illinois then john is from Chicago” </a:t>
            </a:r>
            <a:r>
              <a:rPr lang="en-US" sz="2200" dirty="0" smtClean="0">
                <a:solidFill>
                  <a:srgbClr val="00CC00"/>
                </a:solidFill>
                <a:latin typeface="+mn-lt"/>
              </a:rPr>
              <a:t>may be false.</a:t>
            </a:r>
          </a:p>
          <a:p>
            <a:pPr indent="12700">
              <a:lnSpc>
                <a:spcPct val="150000"/>
              </a:lnSpc>
              <a:buFontTx/>
              <a:buNone/>
            </a:pPr>
            <a:r>
              <a:rPr lang="en-US" sz="2200" dirty="0" smtClean="0">
                <a:solidFill>
                  <a:srgbClr val="92D050"/>
                </a:solidFill>
                <a:latin typeface="+mn-lt"/>
              </a:rPr>
              <a:t> </a:t>
            </a:r>
          </a:p>
          <a:p>
            <a:pPr indent="12700" algn="just">
              <a:lnSpc>
                <a:spcPct val="150000"/>
              </a:lnSpc>
              <a:buFontTx/>
              <a:buNone/>
            </a:pPr>
            <a:r>
              <a:rPr lang="en-US" sz="2200" dirty="0" smtClean="0">
                <a:solidFill>
                  <a:srgbClr val="00CC00"/>
                </a:solidFill>
                <a:latin typeface="+mn-lt"/>
              </a:rPr>
              <a:t>Similarly the inverse is also not equivalent to the conditional proposition, for instance </a:t>
            </a:r>
            <a:r>
              <a:rPr lang="en-US" sz="2200" dirty="0" smtClean="0">
                <a:solidFill>
                  <a:srgbClr val="3333FF"/>
                </a:solidFill>
                <a:latin typeface="+mn-lt"/>
              </a:rPr>
              <a:t>“ if an object is triangle then it is a polygon” </a:t>
            </a:r>
            <a:r>
              <a:rPr lang="en-US" sz="2200" dirty="0" smtClean="0">
                <a:solidFill>
                  <a:srgbClr val="00CC00"/>
                </a:solidFill>
                <a:latin typeface="+mn-lt"/>
              </a:rPr>
              <a:t>is true, but the inverse </a:t>
            </a:r>
            <a:r>
              <a:rPr lang="en-US" sz="2200" dirty="0" smtClean="0">
                <a:solidFill>
                  <a:srgbClr val="3333FF"/>
                </a:solidFill>
                <a:latin typeface="+mn-lt"/>
              </a:rPr>
              <a:t>“ if an object is not a triangle then it is not a polygon” </a:t>
            </a:r>
            <a:r>
              <a:rPr lang="en-US" sz="2200" dirty="0" smtClean="0">
                <a:solidFill>
                  <a:srgbClr val="00CC00"/>
                </a:solidFill>
                <a:latin typeface="+mn-lt"/>
              </a:rPr>
              <a:t>is false i.e. square is a polygon.  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3333FF"/>
                </a:solidFill>
              </a:rPr>
              <a:t>Contraposition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000125" y="1571625"/>
            <a:ext cx="7572375" cy="4554538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3333FF"/>
                </a:solidFill>
              </a:rPr>
              <a:t>Definition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800" dirty="0" smtClean="0">
              <a:solidFill>
                <a:srgbClr val="3333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3333FF"/>
                </a:solidFill>
              </a:rPr>
              <a:t>contra positive</a:t>
            </a:r>
            <a:r>
              <a:rPr lang="en-US" sz="2200" dirty="0" smtClean="0"/>
              <a:t> of a </a:t>
            </a:r>
            <a:r>
              <a:rPr lang="en-US" sz="2200" dirty="0" smtClean="0">
                <a:solidFill>
                  <a:srgbClr val="00CC00"/>
                </a:solidFill>
              </a:rPr>
              <a:t>conditional proposition </a:t>
            </a:r>
            <a:r>
              <a:rPr lang="en-US" sz="2200" dirty="0" smtClean="0"/>
              <a:t>of the form </a:t>
            </a:r>
            <a:r>
              <a:rPr lang="en-US" sz="2200" dirty="0" smtClean="0">
                <a:solidFill>
                  <a:srgbClr val="00CC00"/>
                </a:solidFill>
              </a:rPr>
              <a:t>‘if p then q’ </a:t>
            </a:r>
            <a:r>
              <a:rPr lang="en-US" sz="2200" dirty="0" smtClean="0"/>
              <a:t>is </a:t>
            </a:r>
            <a:r>
              <a:rPr lang="en-US" sz="2200" dirty="0" smtClean="0">
                <a:solidFill>
                  <a:srgbClr val="3333FF"/>
                </a:solidFill>
              </a:rPr>
              <a:t>‘</a:t>
            </a:r>
            <a:r>
              <a:rPr lang="en-US" sz="2200" b="1" dirty="0" smtClean="0">
                <a:solidFill>
                  <a:srgbClr val="3333FF"/>
                </a:solidFill>
              </a:rPr>
              <a:t>if ¬q then ¬p</a:t>
            </a:r>
            <a:r>
              <a:rPr lang="en-US" sz="2200" dirty="0" smtClean="0">
                <a:solidFill>
                  <a:srgbClr val="3333FF"/>
                </a:solidFill>
              </a:rPr>
              <a:t>’. </a:t>
            </a:r>
            <a:r>
              <a:rPr lang="en-US" sz="2200" dirty="0" smtClean="0"/>
              <a:t>Symbolically, the </a:t>
            </a:r>
            <a:r>
              <a:rPr lang="en-US" sz="2200" dirty="0" smtClean="0">
                <a:solidFill>
                  <a:srgbClr val="3333FF"/>
                </a:solidFill>
              </a:rPr>
              <a:t>contra positive</a:t>
            </a:r>
            <a:r>
              <a:rPr lang="en-US" sz="2200" dirty="0" smtClean="0"/>
              <a:t> of </a:t>
            </a:r>
            <a:r>
              <a:rPr lang="en-US" sz="2200" b="1" dirty="0" smtClean="0">
                <a:solidFill>
                  <a:srgbClr val="00CC00"/>
                </a:solidFill>
              </a:rPr>
              <a:t>p→q</a:t>
            </a:r>
            <a:r>
              <a:rPr lang="en-US" sz="2200" dirty="0" smtClean="0"/>
              <a:t> is </a:t>
            </a:r>
            <a:r>
              <a:rPr lang="en-US" sz="2200" b="1" dirty="0" smtClean="0">
                <a:solidFill>
                  <a:srgbClr val="3333FF"/>
                </a:solidFill>
              </a:rPr>
              <a:t>¬q→¬p</a:t>
            </a:r>
            <a:r>
              <a:rPr lang="en-US" sz="2200" dirty="0" smtClean="0"/>
              <a:t>.</a:t>
            </a:r>
          </a:p>
          <a:p>
            <a:pPr marL="0" indent="0" algn="just">
              <a:lnSpc>
                <a:spcPct val="90000"/>
              </a:lnSpc>
            </a:pPr>
            <a:endParaRPr lang="en-US" sz="2200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3333FF"/>
                </a:solidFill>
              </a:rPr>
              <a:t>A conditional proposition is logically equivalent to its contra- positive.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/>
              <a:t>  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3333FF"/>
                </a:solidFill>
              </a:rPr>
              <a:t>Example</a:t>
            </a:r>
            <a:endParaRPr lang="en-US" sz="2200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/>
              <a:t>If </a:t>
            </a:r>
            <a:r>
              <a:rPr lang="en-US" sz="2200" dirty="0" smtClean="0">
                <a:solidFill>
                  <a:srgbClr val="00CC00"/>
                </a:solidFill>
              </a:rPr>
              <a:t>today is Sunday</a:t>
            </a:r>
            <a:r>
              <a:rPr lang="en-US" sz="2200" dirty="0" smtClean="0"/>
              <a:t>, then </a:t>
            </a:r>
            <a:r>
              <a:rPr lang="en-US" sz="2200" dirty="0" smtClean="0">
                <a:solidFill>
                  <a:srgbClr val="00CC00"/>
                </a:solidFill>
              </a:rPr>
              <a:t>tomorrow is Monday</a:t>
            </a:r>
            <a:r>
              <a:rPr lang="en-US" sz="2200" dirty="0" smtClean="0"/>
              <a:t>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800" dirty="0" smtClean="0">
              <a:solidFill>
                <a:srgbClr val="3333FF"/>
              </a:solidFill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>
                <a:solidFill>
                  <a:srgbClr val="3333FF"/>
                </a:solidFill>
              </a:rPr>
              <a:t>Contra positive:</a:t>
            </a:r>
            <a:r>
              <a:rPr lang="en-US" sz="2200" dirty="0" smtClean="0"/>
              <a:t> 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200" dirty="0" smtClean="0"/>
              <a:t>If </a:t>
            </a:r>
            <a:r>
              <a:rPr lang="en-US" sz="2200" dirty="0" smtClean="0">
                <a:solidFill>
                  <a:srgbClr val="33CC33"/>
                </a:solidFill>
              </a:rPr>
              <a:t>tomorrow is not Monday</a:t>
            </a:r>
            <a:r>
              <a:rPr lang="en-US" sz="2200" dirty="0" smtClean="0"/>
              <a:t>, then </a:t>
            </a:r>
            <a:r>
              <a:rPr lang="en-US" sz="2200" dirty="0" smtClean="0">
                <a:solidFill>
                  <a:srgbClr val="33CC33"/>
                </a:solidFill>
              </a:rPr>
              <a:t>today is not Sunday</a:t>
            </a:r>
            <a:r>
              <a:rPr lang="en-US" sz="2200" dirty="0" smtClean="0"/>
              <a:t>.</a:t>
            </a:r>
            <a:endParaRPr lang="en-US" sz="2200" u="sng" dirty="0" smtClean="0"/>
          </a:p>
        </p:txBody>
      </p:sp>
      <p:sp>
        <p:nvSpPr>
          <p:cNvPr id="32772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900113" y="414338"/>
            <a:ext cx="7758112" cy="1143000"/>
          </a:xfrm>
        </p:spPr>
        <p:txBody>
          <a:bodyPr/>
          <a:lstStyle/>
          <a:p>
            <a:pPr algn="l"/>
            <a:r>
              <a:rPr lang="en-US" sz="3600" smtClean="0">
                <a:solidFill>
                  <a:srgbClr val="3333FF"/>
                </a:solidFill>
              </a:rPr>
              <a:t>The Biconditional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7920037" cy="42481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    </a:t>
            </a:r>
            <a:r>
              <a:rPr lang="en-US" sz="2400" u="sng" dirty="0" smtClean="0">
                <a:solidFill>
                  <a:srgbClr val="3333FF"/>
                </a:solidFill>
              </a:rPr>
              <a:t>Definition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Given proposition variables p and q, the     Bi conditional of p and q is </a:t>
            </a:r>
            <a:r>
              <a:rPr lang="en-US" sz="2400" b="1" dirty="0" smtClean="0">
                <a:solidFill>
                  <a:srgbClr val="3333FF"/>
                </a:solidFill>
              </a:rPr>
              <a:t>p if and only if q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and is denoted </a:t>
            </a:r>
            <a:r>
              <a:rPr lang="en-US" sz="2400" dirty="0" smtClean="0">
                <a:solidFill>
                  <a:srgbClr val="3333FF"/>
                </a:solidFill>
              </a:rPr>
              <a:t>p↔q.</a:t>
            </a:r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    It is true if </a:t>
            </a:r>
            <a:r>
              <a:rPr lang="en-US" sz="2400" dirty="0" smtClean="0">
                <a:solidFill>
                  <a:srgbClr val="3333FF"/>
                </a:solidFill>
              </a:rPr>
              <a:t>both p and q have the same truth values </a:t>
            </a:r>
            <a:r>
              <a:rPr lang="en-US" sz="2400" dirty="0" smtClean="0">
                <a:solidFill>
                  <a:srgbClr val="33CC33"/>
                </a:solidFill>
              </a:rPr>
              <a:t>and is false if </a:t>
            </a:r>
            <a:r>
              <a:rPr lang="en-US" sz="2400" dirty="0" smtClean="0">
                <a:solidFill>
                  <a:srgbClr val="3333FF"/>
                </a:solidFill>
              </a:rPr>
              <a:t>p and q have opposite truth values</a:t>
            </a:r>
            <a:r>
              <a:rPr lang="en-US" sz="2400" dirty="0" smtClean="0">
                <a:solidFill>
                  <a:srgbClr val="33CC33"/>
                </a:solidFill>
              </a:rPr>
              <a:t>.</a:t>
            </a:r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    The words </a:t>
            </a:r>
            <a:r>
              <a:rPr lang="en-US" sz="2400" dirty="0" smtClean="0">
                <a:solidFill>
                  <a:srgbClr val="3333FF"/>
                </a:solidFill>
              </a:rPr>
              <a:t>if and only if </a:t>
            </a:r>
            <a:r>
              <a:rPr lang="en-US" sz="2400" dirty="0" smtClean="0">
                <a:solidFill>
                  <a:srgbClr val="33CC33"/>
                </a:solidFill>
              </a:rPr>
              <a:t>are sometime abbreviated </a:t>
            </a:r>
            <a:r>
              <a:rPr lang="en-US" sz="2400" b="1" dirty="0" smtClean="0">
                <a:solidFill>
                  <a:srgbClr val="3333FF"/>
                </a:solidFill>
              </a:rPr>
              <a:t>iff.</a:t>
            </a:r>
          </a:p>
          <a:p>
            <a:pPr algn="just"/>
            <a:endParaRPr lang="en-US" sz="2400" u="sng" dirty="0" smtClean="0"/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    </a:t>
            </a:r>
            <a:r>
              <a:rPr lang="en-US" sz="2400" u="sng" dirty="0" smtClean="0">
                <a:solidFill>
                  <a:srgbClr val="3333FF"/>
                </a:solidFill>
              </a:rPr>
              <a:t>Example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This computer program is correct </a:t>
            </a:r>
            <a:r>
              <a:rPr lang="en-US" sz="2400" b="1" dirty="0" smtClean="0">
                <a:solidFill>
                  <a:srgbClr val="3333FF"/>
                </a:solidFill>
              </a:rPr>
              <a:t>iff</a:t>
            </a:r>
            <a:r>
              <a:rPr lang="en-US" sz="2400" dirty="0" smtClean="0"/>
              <a:t> it produces the correct answer for all possible sets of input data. </a:t>
            </a:r>
            <a:endParaRPr lang="en-US" sz="2400" u="sng" dirty="0" smtClean="0"/>
          </a:p>
        </p:txBody>
      </p:sp>
      <p:sp>
        <p:nvSpPr>
          <p:cNvPr id="3482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900113" y="692150"/>
            <a:ext cx="3621087" cy="638175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3333FF"/>
                </a:solidFill>
              </a:rPr>
              <a:t>Truth table</a:t>
            </a:r>
          </a:p>
        </p:txBody>
      </p:sp>
      <p:graphicFrame>
        <p:nvGraphicFramePr>
          <p:cNvPr id="46160" name="Group 80"/>
          <p:cNvGraphicFramePr>
            <a:graphicFrameLocks noGrp="1"/>
          </p:cNvGraphicFramePr>
          <p:nvPr>
            <p:ph idx="1"/>
          </p:nvPr>
        </p:nvGraphicFramePr>
        <p:xfrm>
          <a:off x="2270125" y="1511300"/>
          <a:ext cx="4822825" cy="2286000"/>
        </p:xfrm>
        <a:graphic>
          <a:graphicData uri="http://schemas.openxmlformats.org/drawingml/2006/table">
            <a:tbl>
              <a:tblPr/>
              <a:tblGrid>
                <a:gridCol w="1293813"/>
                <a:gridCol w="1528762"/>
                <a:gridCol w="200025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p↔q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161" name="Group 81"/>
          <p:cNvGraphicFramePr>
            <a:graphicFrameLocks noGrp="1"/>
          </p:cNvGraphicFramePr>
          <p:nvPr/>
        </p:nvGraphicFramePr>
        <p:xfrm>
          <a:off x="1403350" y="4030663"/>
          <a:ext cx="6553200" cy="2286000"/>
        </p:xfrm>
        <a:graphic>
          <a:graphicData uri="http://schemas.openxmlformats.org/drawingml/2006/table">
            <a:tbl>
              <a:tblPr/>
              <a:tblGrid>
                <a:gridCol w="573088"/>
                <a:gridCol w="492125"/>
                <a:gridCol w="1065212"/>
                <a:gridCol w="982663"/>
                <a:gridCol w="1228725"/>
                <a:gridCol w="2211387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p→q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q→p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p↔q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(p→q)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(q→p)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1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91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/>
          </p:cNvSpPr>
          <p:nvPr/>
        </p:nvSpPr>
        <p:spPr bwMode="auto">
          <a:xfrm>
            <a:off x="590550" y="414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800">
                <a:solidFill>
                  <a:srgbClr val="3333FF"/>
                </a:solidFill>
              </a:rPr>
              <a:t>Interpreting Necessary and sufficient conditions</a:t>
            </a:r>
          </a:p>
        </p:txBody>
      </p:sp>
      <p:sp>
        <p:nvSpPr>
          <p:cNvPr id="3686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971550" y="1562100"/>
            <a:ext cx="7704138" cy="460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203200"/>
            <a:r>
              <a:rPr lang="en-US" sz="2400" i="1">
                <a:solidFill>
                  <a:srgbClr val="008000"/>
                </a:solidFill>
              </a:rPr>
              <a:t>“If a number is divisible by 10, then it is divisible by 2”.</a:t>
            </a:r>
          </a:p>
          <a:p>
            <a:pPr defTabSz="203200"/>
            <a:endParaRPr lang="en-US" sz="800" i="1">
              <a:solidFill>
                <a:srgbClr val="008000"/>
              </a:solidFill>
            </a:endParaRPr>
          </a:p>
          <a:p>
            <a:pPr algn="just" defTabSz="203200"/>
            <a:r>
              <a:rPr lang="en-US" sz="2000"/>
              <a:t>The clause introduced by </a:t>
            </a:r>
            <a:r>
              <a:rPr lang="en-US" sz="2000" i="1">
                <a:solidFill>
                  <a:srgbClr val="3333FF"/>
                </a:solidFill>
              </a:rPr>
              <a:t>If</a:t>
            </a:r>
            <a:r>
              <a:rPr lang="en-US" sz="2000"/>
              <a:t> </a:t>
            </a:r>
            <a:r>
              <a:rPr lang="en-US" sz="2000" i="1">
                <a:solidFill>
                  <a:srgbClr val="00CC00"/>
                </a:solidFill>
              </a:rPr>
              <a:t>A number is divisible by 10</a:t>
            </a:r>
            <a:r>
              <a:rPr lang="en-US" sz="2000" i="1"/>
              <a:t>”</a:t>
            </a:r>
            <a:r>
              <a:rPr lang="en-US" sz="2000"/>
              <a:t> is called   the </a:t>
            </a:r>
            <a:r>
              <a:rPr lang="en-US" sz="2000">
                <a:solidFill>
                  <a:srgbClr val="3333FF"/>
                </a:solidFill>
              </a:rPr>
              <a:t>hypothesis</a:t>
            </a:r>
            <a:r>
              <a:rPr lang="en-US" sz="2000"/>
              <a:t>.  It is what we are given, or what we may assume.</a:t>
            </a:r>
          </a:p>
          <a:p>
            <a:pPr defTabSz="203200"/>
            <a:endParaRPr lang="en-US" sz="800"/>
          </a:p>
          <a:p>
            <a:pPr algn="just" defTabSz="203200"/>
            <a:r>
              <a:rPr lang="en-US" sz="2000"/>
              <a:t>The clause introduced by </a:t>
            </a:r>
            <a:r>
              <a:rPr lang="en-US" sz="2000" i="1">
                <a:solidFill>
                  <a:srgbClr val="3333FF"/>
                </a:solidFill>
              </a:rPr>
              <a:t>then </a:t>
            </a:r>
            <a:r>
              <a:rPr lang="en-US" sz="2000" i="1">
                <a:solidFill>
                  <a:srgbClr val="00CC00"/>
                </a:solidFill>
              </a:rPr>
              <a:t>It is divisible by 2</a:t>
            </a:r>
            <a:r>
              <a:rPr lang="en-US" sz="2000">
                <a:solidFill>
                  <a:srgbClr val="00CC00"/>
                </a:solidFill>
              </a:rPr>
              <a:t> </a:t>
            </a:r>
            <a:r>
              <a:rPr lang="en-US" sz="2000"/>
              <a:t>is called the </a:t>
            </a:r>
            <a:r>
              <a:rPr lang="en-US" sz="2000">
                <a:solidFill>
                  <a:srgbClr val="3333FF"/>
                </a:solidFill>
              </a:rPr>
              <a:t>conclusion</a:t>
            </a:r>
            <a:r>
              <a:rPr lang="en-US" sz="2000"/>
              <a:t>. It is the statement that "follows" from the hypothesis. </a:t>
            </a:r>
          </a:p>
          <a:p>
            <a:pPr algn="just" defTabSz="203200"/>
            <a:endParaRPr lang="en-US" sz="800"/>
          </a:p>
          <a:p>
            <a:pPr algn="just" defTabSz="203200"/>
            <a:r>
              <a:rPr lang="en-US" sz="2000">
                <a:solidFill>
                  <a:srgbClr val="3333FF"/>
                </a:solidFill>
              </a:rPr>
              <a:t>When the If-then sentence is </a:t>
            </a:r>
            <a:r>
              <a:rPr lang="en-US" sz="2000" i="1">
                <a:solidFill>
                  <a:srgbClr val="3333FF"/>
                </a:solidFill>
              </a:rPr>
              <a:t>true</a:t>
            </a:r>
            <a:r>
              <a:rPr lang="en-US" sz="2000">
                <a:solidFill>
                  <a:srgbClr val="3333FF"/>
                </a:solidFill>
              </a:rPr>
              <a:t>, we say that the </a:t>
            </a:r>
            <a:r>
              <a:rPr lang="en-US" sz="2000">
                <a:solidFill>
                  <a:srgbClr val="008000"/>
                </a:solidFill>
              </a:rPr>
              <a:t>hypothesis is a sufficient condition for the conclusion</a:t>
            </a:r>
            <a:r>
              <a:rPr lang="en-US" sz="2000">
                <a:solidFill>
                  <a:srgbClr val="3333FF"/>
                </a:solidFill>
              </a:rPr>
              <a:t>. Thus it is sufficient to know that a number is divisible by 10, in order to conclude that it is divisible by 2.</a:t>
            </a:r>
          </a:p>
          <a:p>
            <a:pPr algn="just" defTabSz="203200"/>
            <a:endParaRPr lang="en-US" sz="800">
              <a:solidFill>
                <a:srgbClr val="3333FF"/>
              </a:solidFill>
            </a:endParaRPr>
          </a:p>
          <a:p>
            <a:pPr algn="just" defTabSz="203200"/>
            <a:r>
              <a:rPr lang="en-US" sz="2000">
                <a:solidFill>
                  <a:srgbClr val="3333FF"/>
                </a:solidFill>
              </a:rPr>
              <a:t>The </a:t>
            </a:r>
            <a:r>
              <a:rPr lang="en-US" sz="2000">
                <a:solidFill>
                  <a:srgbClr val="008000"/>
                </a:solidFill>
              </a:rPr>
              <a:t>conclusion is then called a necessary condition of that hypothesis</a:t>
            </a:r>
            <a:r>
              <a:rPr lang="en-US" sz="2000">
                <a:solidFill>
                  <a:srgbClr val="3333FF"/>
                </a:solidFill>
              </a:rPr>
              <a:t>. For, if a number is divisible by 10, it </a:t>
            </a:r>
            <a:r>
              <a:rPr lang="en-US" sz="2000" i="1">
                <a:solidFill>
                  <a:srgbClr val="3333FF"/>
                </a:solidFill>
              </a:rPr>
              <a:t>necessarily</a:t>
            </a:r>
            <a:r>
              <a:rPr lang="en-US" sz="2000">
                <a:solidFill>
                  <a:srgbClr val="3333FF"/>
                </a:solidFill>
              </a:rPr>
              <a:t> follows that it will be divisible by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90550" y="414338"/>
            <a:ext cx="8229600" cy="1143000"/>
          </a:xfrm>
        </p:spPr>
        <p:txBody>
          <a:bodyPr/>
          <a:lstStyle/>
          <a:p>
            <a:r>
              <a:rPr lang="en-US" sz="2800" smtClean="0">
                <a:solidFill>
                  <a:srgbClr val="3333FF"/>
                </a:solidFill>
              </a:rPr>
              <a:t>Interpreting Necessary and sufficient conditions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590550" y="1412875"/>
            <a:ext cx="80137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Example: </a:t>
            </a:r>
            <a:r>
              <a:rPr lang="en-US" sz="2400" dirty="0" smtClean="0">
                <a:solidFill>
                  <a:srgbClr val="33CC33"/>
                </a:solidFill>
              </a:rPr>
              <a:t>Consider the proposition</a:t>
            </a:r>
          </a:p>
          <a:p>
            <a:pPr algn="just">
              <a:buFontTx/>
              <a:buNone/>
            </a:pPr>
            <a:endParaRPr lang="en-US" sz="800" dirty="0" smtClean="0">
              <a:solidFill>
                <a:srgbClr val="33CC33"/>
              </a:solidFill>
            </a:endParaRPr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CC33"/>
                </a:solidFill>
              </a:rPr>
              <a:t>    </a:t>
            </a:r>
            <a:r>
              <a:rPr lang="en-US" sz="2400" dirty="0" smtClean="0">
                <a:solidFill>
                  <a:srgbClr val="3333FF"/>
                </a:solidFill>
              </a:rPr>
              <a:t>‘</a:t>
            </a:r>
            <a:r>
              <a:rPr lang="en-US" sz="2400" b="1" dirty="0" smtClean="0">
                <a:solidFill>
                  <a:srgbClr val="3333FF"/>
                </a:solidFill>
              </a:rPr>
              <a:t>if John is eligible to vote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</a:rPr>
              <a:t>then he is at least 18 year old</a:t>
            </a:r>
            <a:r>
              <a:rPr lang="en-US" sz="2400" dirty="0" smtClean="0">
                <a:solidFill>
                  <a:srgbClr val="3333FF"/>
                </a:solidFill>
              </a:rPr>
              <a:t>’.</a:t>
            </a:r>
          </a:p>
          <a:p>
            <a:pPr algn="just">
              <a:buFontTx/>
              <a:buNone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    </a:t>
            </a:r>
            <a:r>
              <a:rPr lang="en-US" sz="2400" dirty="0" smtClean="0">
                <a:solidFill>
                  <a:srgbClr val="33CC33"/>
                </a:solidFill>
              </a:rPr>
              <a:t>The truth of the condition</a:t>
            </a:r>
            <a:r>
              <a:rPr lang="en-US" sz="2400" dirty="0" smtClean="0">
                <a:solidFill>
                  <a:srgbClr val="3333FF"/>
                </a:solidFill>
              </a:rPr>
              <a:t> ‘</a:t>
            </a:r>
            <a:r>
              <a:rPr lang="en-US" sz="2400" b="1" dirty="0" smtClean="0">
                <a:solidFill>
                  <a:srgbClr val="3333FF"/>
                </a:solidFill>
              </a:rPr>
              <a:t>John is eligible to vote</a:t>
            </a:r>
            <a:r>
              <a:rPr lang="en-US" sz="2400" dirty="0" smtClean="0">
                <a:solidFill>
                  <a:srgbClr val="3333FF"/>
                </a:solidFill>
              </a:rPr>
              <a:t>’ </a:t>
            </a:r>
            <a:r>
              <a:rPr lang="en-US" sz="2400" dirty="0" smtClean="0">
                <a:solidFill>
                  <a:srgbClr val="33CC33"/>
                </a:solidFill>
              </a:rPr>
              <a:t>is sufficient to ensure the truth of the condition </a:t>
            </a:r>
            <a:r>
              <a:rPr lang="en-US" sz="2400" dirty="0" smtClean="0">
                <a:solidFill>
                  <a:srgbClr val="3333FF"/>
                </a:solidFill>
              </a:rPr>
              <a:t>‘</a:t>
            </a:r>
            <a:r>
              <a:rPr lang="en-US" sz="2400" b="1" dirty="0" smtClean="0">
                <a:solidFill>
                  <a:srgbClr val="3333FF"/>
                </a:solidFill>
              </a:rPr>
              <a:t>John is at least 18 year old</a:t>
            </a:r>
            <a:r>
              <a:rPr lang="en-US" sz="2400" dirty="0" smtClean="0">
                <a:solidFill>
                  <a:srgbClr val="3333FF"/>
                </a:solidFill>
              </a:rPr>
              <a:t>’.</a:t>
            </a:r>
          </a:p>
          <a:p>
            <a:pPr algn="just">
              <a:buFontTx/>
              <a:buNone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    </a:t>
            </a:r>
            <a:r>
              <a:rPr lang="en-US" sz="2400" dirty="0" smtClean="0">
                <a:solidFill>
                  <a:srgbClr val="33CC33"/>
                </a:solidFill>
              </a:rPr>
              <a:t>In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addition, the condition</a:t>
            </a:r>
            <a:r>
              <a:rPr lang="en-US" sz="2400" dirty="0" smtClean="0">
                <a:solidFill>
                  <a:srgbClr val="3333FF"/>
                </a:solidFill>
              </a:rPr>
              <a:t> ‘</a:t>
            </a:r>
            <a:r>
              <a:rPr lang="en-US" sz="2400" b="1" dirty="0" smtClean="0">
                <a:solidFill>
                  <a:srgbClr val="3333FF"/>
                </a:solidFill>
              </a:rPr>
              <a:t>John is at least 18 year old</a:t>
            </a:r>
            <a:r>
              <a:rPr lang="en-US" sz="2400" dirty="0" smtClean="0">
                <a:solidFill>
                  <a:srgbClr val="3333FF"/>
                </a:solidFill>
              </a:rPr>
              <a:t>’ </a:t>
            </a:r>
            <a:r>
              <a:rPr lang="en-US" sz="2400" dirty="0" smtClean="0">
                <a:solidFill>
                  <a:srgbClr val="33CC33"/>
                </a:solidFill>
              </a:rPr>
              <a:t>is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CC33"/>
                </a:solidFill>
              </a:rPr>
              <a:t>necessary for the condition </a:t>
            </a:r>
            <a:r>
              <a:rPr lang="en-US" sz="2400" dirty="0" smtClean="0">
                <a:solidFill>
                  <a:srgbClr val="3333FF"/>
                </a:solidFill>
              </a:rPr>
              <a:t>‘</a:t>
            </a:r>
            <a:r>
              <a:rPr lang="en-US" sz="2400" b="1" dirty="0" smtClean="0">
                <a:solidFill>
                  <a:srgbClr val="3333FF"/>
                </a:solidFill>
              </a:rPr>
              <a:t>John is eligible to vote</a:t>
            </a:r>
            <a:r>
              <a:rPr lang="en-US" sz="2400" dirty="0" smtClean="0">
                <a:solidFill>
                  <a:srgbClr val="3333FF"/>
                </a:solidFill>
              </a:rPr>
              <a:t>’ </a:t>
            </a:r>
            <a:r>
              <a:rPr lang="en-US" sz="2400" dirty="0" smtClean="0">
                <a:solidFill>
                  <a:srgbClr val="33CC33"/>
                </a:solidFill>
              </a:rPr>
              <a:t>to be true.</a:t>
            </a:r>
            <a:r>
              <a:rPr lang="en-US" sz="2400" dirty="0" smtClean="0">
                <a:solidFill>
                  <a:srgbClr val="3333FF"/>
                </a:solidFill>
              </a:rPr>
              <a:t> If John were younger than 18, then he would not eligible to vote.</a:t>
            </a:r>
          </a:p>
        </p:txBody>
      </p:sp>
      <p:sp>
        <p:nvSpPr>
          <p:cNvPr id="37892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3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Previous Lecture </a:t>
            </a:r>
            <a:r>
              <a:rPr lang="en-CA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 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575" y="1711325"/>
            <a:ext cx="748823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Logical Equivalences.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De Morgan’s laws.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Tautologies and Contradictions.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>
                <a:solidFill>
                  <a:srgbClr val="3333FF"/>
                </a:solidFill>
              </a:rPr>
              <a:t>Laws of Logic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3200" dirty="0" smtClean="0">
                <a:solidFill>
                  <a:srgbClr val="3333FF"/>
                </a:solidFill>
              </a:rPr>
              <a:t>Logical Equivalences using Logical Laws.</a:t>
            </a: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79388" y="414338"/>
            <a:ext cx="8229600" cy="1143000"/>
          </a:xfrm>
        </p:spPr>
        <p:txBody>
          <a:bodyPr/>
          <a:lstStyle/>
          <a:p>
            <a:r>
              <a:rPr lang="en-US" sz="3200" smtClean="0">
                <a:solidFill>
                  <a:srgbClr val="3333FF"/>
                </a:solidFill>
              </a:rPr>
              <a:t>Necessary and Sufficient Conditions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79475" y="1484313"/>
            <a:ext cx="7940675" cy="3600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smtClean="0"/>
              <a:t>Let r and s are two propositions</a:t>
            </a:r>
          </a:p>
          <a:p>
            <a:pPr marL="0" indent="0">
              <a:buFontTx/>
              <a:buNone/>
            </a:pPr>
            <a:endParaRPr lang="en-US" sz="2400" smtClean="0"/>
          </a:p>
          <a:p>
            <a:pPr marL="0" indent="0">
              <a:buFontTx/>
              <a:buNone/>
            </a:pPr>
            <a:r>
              <a:rPr lang="en-US" sz="2400" b="1" smtClean="0">
                <a:solidFill>
                  <a:srgbClr val="33CC33"/>
                </a:solidFill>
              </a:rPr>
              <a:t>r</a:t>
            </a:r>
            <a:r>
              <a:rPr lang="en-US" sz="2400" smtClean="0">
                <a:solidFill>
                  <a:srgbClr val="33CC33"/>
                </a:solidFill>
              </a:rPr>
              <a:t> is a sufficient condition for </a:t>
            </a:r>
            <a:r>
              <a:rPr lang="en-US" sz="2400" b="1" smtClean="0">
                <a:solidFill>
                  <a:srgbClr val="33CC33"/>
                </a:solidFill>
              </a:rPr>
              <a:t>s</a:t>
            </a:r>
            <a:r>
              <a:rPr lang="en-US" sz="2400" smtClean="0"/>
              <a:t> means </a:t>
            </a:r>
            <a:r>
              <a:rPr lang="en-US" sz="2400" smtClean="0">
                <a:solidFill>
                  <a:srgbClr val="3333FF"/>
                </a:solidFill>
              </a:rPr>
              <a:t>‘if r then s’.</a:t>
            </a:r>
          </a:p>
          <a:p>
            <a:pPr marL="0" indent="0">
              <a:buFontTx/>
              <a:buNone/>
            </a:pPr>
            <a:r>
              <a:rPr lang="en-US" sz="2400" smtClean="0"/>
              <a:t> 		</a:t>
            </a:r>
          </a:p>
          <a:p>
            <a:pPr marL="0" indent="0">
              <a:buFontTx/>
              <a:buNone/>
            </a:pPr>
            <a:r>
              <a:rPr lang="en-US" sz="2400" smtClean="0">
                <a:solidFill>
                  <a:srgbClr val="33CC33"/>
                </a:solidFill>
              </a:rPr>
              <a:t>r is a necessary condition for </a:t>
            </a:r>
            <a:r>
              <a:rPr lang="en-US" sz="2400" b="1" smtClean="0">
                <a:solidFill>
                  <a:srgbClr val="33CC33"/>
                </a:solidFill>
              </a:rPr>
              <a:t>s</a:t>
            </a:r>
            <a:r>
              <a:rPr lang="en-US" sz="2400" smtClean="0">
                <a:solidFill>
                  <a:srgbClr val="33CC33"/>
                </a:solidFill>
              </a:rPr>
              <a:t> </a:t>
            </a:r>
            <a:r>
              <a:rPr lang="en-US" sz="2400" smtClean="0"/>
              <a:t>means</a:t>
            </a:r>
            <a:r>
              <a:rPr lang="en-US" sz="2400" smtClean="0">
                <a:solidFill>
                  <a:srgbClr val="33CC33"/>
                </a:solidFill>
              </a:rPr>
              <a:t> </a:t>
            </a:r>
            <a:r>
              <a:rPr lang="en-US" sz="2400" smtClean="0">
                <a:solidFill>
                  <a:srgbClr val="3333FF"/>
                </a:solidFill>
              </a:rPr>
              <a:t>‘if not r then not s’</a:t>
            </a:r>
            <a:r>
              <a:rPr lang="en-US" sz="2400" smtClean="0"/>
              <a:t>  </a:t>
            </a:r>
          </a:p>
          <a:p>
            <a:pPr marL="0" indent="0">
              <a:buFontTx/>
              <a:buNone/>
            </a:pPr>
            <a:endParaRPr lang="en-US" sz="2400" smtClean="0">
              <a:solidFill>
                <a:srgbClr val="33CC33"/>
              </a:solidFill>
            </a:endParaRPr>
          </a:p>
          <a:p>
            <a:pPr marL="0" indent="0">
              <a:buFontTx/>
              <a:buNone/>
            </a:pPr>
            <a:r>
              <a:rPr lang="en-US" sz="2400" b="1" smtClean="0">
                <a:solidFill>
                  <a:srgbClr val="33CC33"/>
                </a:solidFill>
              </a:rPr>
              <a:t>r </a:t>
            </a:r>
            <a:r>
              <a:rPr lang="en-US" sz="2400" smtClean="0">
                <a:solidFill>
                  <a:srgbClr val="33CC33"/>
                </a:solidFill>
              </a:rPr>
              <a:t>is necessary and sufficient condition for </a:t>
            </a:r>
            <a:r>
              <a:rPr lang="en-US" sz="2400" b="1" smtClean="0">
                <a:solidFill>
                  <a:srgbClr val="33CC33"/>
                </a:solidFill>
              </a:rPr>
              <a:t>s</a:t>
            </a:r>
            <a:r>
              <a:rPr lang="en-US" sz="2400" smtClean="0"/>
              <a:t> means </a:t>
            </a:r>
            <a:r>
              <a:rPr lang="en-US" sz="2400" smtClean="0">
                <a:solidFill>
                  <a:srgbClr val="3333FF"/>
                </a:solidFill>
              </a:rPr>
              <a:t>‘r if and only if s’</a:t>
            </a:r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00113" y="1484313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Prove that   </a:t>
            </a:r>
            <a:r>
              <a:rPr lang="en-US" sz="2400" dirty="0">
                <a:solidFill>
                  <a:srgbClr val="3333FF"/>
                </a:solidFill>
              </a:rPr>
              <a:t>¬[r ∨ (q ∧ (¬r →¬p))] </a:t>
            </a:r>
            <a:r>
              <a:rPr lang="en-US" sz="2400" dirty="0">
                <a:solidFill>
                  <a:srgbClr val="00CC00"/>
                </a:solidFill>
              </a:rPr>
              <a:t>≡</a:t>
            </a:r>
            <a:r>
              <a:rPr lang="en-US" sz="2400" dirty="0">
                <a:solidFill>
                  <a:srgbClr val="3333FF"/>
                </a:solidFill>
              </a:rPr>
              <a:t> ¬r ∧ (p∨ ¬q)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57224" y="692150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3333FF"/>
                </a:solidFill>
              </a:rPr>
              <a:t>Logical </a:t>
            </a:r>
            <a:r>
              <a:rPr lang="en-US" sz="2800" dirty="0" smtClean="0">
                <a:solidFill>
                  <a:srgbClr val="3333FF"/>
                </a:solidFill>
              </a:rPr>
              <a:t>Equivalence of Conditional propositions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9940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1185864" y="2103438"/>
            <a:ext cx="75628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¬[r ∨ (q ∧ (¬r → ¬p))]</a:t>
            </a:r>
          </a:p>
          <a:p>
            <a:r>
              <a:rPr lang="en-US" sz="2400" dirty="0"/>
              <a:t>≡ ¬r ∧ ¬(q ∧ (¬r → ¬p)),         </a:t>
            </a:r>
            <a:r>
              <a:rPr lang="en-US" dirty="0">
                <a:solidFill>
                  <a:srgbClr val="00CC00"/>
                </a:solidFill>
              </a:rPr>
              <a:t>De Morgan’s law</a:t>
            </a:r>
          </a:p>
          <a:p>
            <a:r>
              <a:rPr lang="en-US" sz="2400" dirty="0"/>
              <a:t>≡ ¬r ∧ ¬(q ∧ (¬¬r ∨ ¬p)),       </a:t>
            </a:r>
            <a:r>
              <a:rPr lang="en-US" dirty="0">
                <a:solidFill>
                  <a:srgbClr val="00CC00"/>
                </a:solidFill>
              </a:rPr>
              <a:t>Conditional rewritten as disjunction</a:t>
            </a:r>
          </a:p>
          <a:p>
            <a:r>
              <a:rPr lang="en-US" sz="2400" dirty="0"/>
              <a:t>≡ ¬r ∧ ¬(q ∧ (r ∨¬p)),            </a:t>
            </a:r>
            <a:r>
              <a:rPr lang="en-US" dirty="0">
                <a:solidFill>
                  <a:srgbClr val="00CC00"/>
                </a:solidFill>
              </a:rPr>
              <a:t>Double negation law</a:t>
            </a:r>
          </a:p>
          <a:p>
            <a:r>
              <a:rPr lang="en-US" sz="2400" dirty="0"/>
              <a:t>≡ ¬r ∧ (¬q ∨ ¬(r ∨ ¬p)),         </a:t>
            </a:r>
            <a:r>
              <a:rPr lang="en-US" dirty="0">
                <a:solidFill>
                  <a:srgbClr val="00CC00"/>
                </a:solidFill>
              </a:rPr>
              <a:t>De Morgan’s law</a:t>
            </a:r>
          </a:p>
          <a:p>
            <a:r>
              <a:rPr lang="en-US" sz="2400" dirty="0"/>
              <a:t>≡ ¬r ∧ (¬q ∨ (¬r ∧ p)),           </a:t>
            </a:r>
            <a:r>
              <a:rPr lang="en-US" dirty="0">
                <a:solidFill>
                  <a:srgbClr val="00CC00"/>
                </a:solidFill>
              </a:rPr>
              <a:t>De Morgan’s law, double negation</a:t>
            </a:r>
          </a:p>
          <a:p>
            <a:r>
              <a:rPr lang="en-US" sz="2400" dirty="0"/>
              <a:t>≡ (¬r ∧¬q) ∨ (¬r ∧ (¬r ∧ p)),     </a:t>
            </a:r>
            <a:r>
              <a:rPr lang="en-US" dirty="0">
                <a:solidFill>
                  <a:srgbClr val="00CC00"/>
                </a:solidFill>
              </a:rPr>
              <a:t>Distributive law</a:t>
            </a:r>
          </a:p>
          <a:p>
            <a:r>
              <a:rPr lang="en-US" sz="2400" dirty="0"/>
              <a:t>≡ (¬r ∧¬q) ∨ ((¬r ∧ ¬r) ∧ p),     </a:t>
            </a:r>
            <a:r>
              <a:rPr lang="en-US" dirty="0">
                <a:solidFill>
                  <a:srgbClr val="00CC00"/>
                </a:solidFill>
              </a:rPr>
              <a:t>Associative law</a:t>
            </a:r>
          </a:p>
          <a:p>
            <a:r>
              <a:rPr lang="en-US" sz="2400" dirty="0"/>
              <a:t>≡ (¬r ∧¬q) ∨ (¬r ∧ p),                 </a:t>
            </a:r>
            <a:r>
              <a:rPr lang="en-US" dirty="0">
                <a:solidFill>
                  <a:srgbClr val="00CC00"/>
                </a:solidFill>
              </a:rPr>
              <a:t>Idempotent law</a:t>
            </a:r>
          </a:p>
          <a:p>
            <a:r>
              <a:rPr lang="en-US" sz="2400" dirty="0"/>
              <a:t>≡ ¬r ∧ (¬q ∨ p),                      </a:t>
            </a:r>
            <a:r>
              <a:rPr lang="en-US" dirty="0">
                <a:solidFill>
                  <a:srgbClr val="00CC00"/>
                </a:solidFill>
              </a:rPr>
              <a:t>Distributive law</a:t>
            </a:r>
          </a:p>
          <a:p>
            <a:r>
              <a:rPr lang="en-US" sz="2400" dirty="0"/>
              <a:t>≡ </a:t>
            </a:r>
            <a:r>
              <a:rPr lang="en-US" sz="2400" dirty="0">
                <a:solidFill>
                  <a:srgbClr val="3333FF"/>
                </a:solidFill>
              </a:rPr>
              <a:t>¬r ∧ (p ∨¬q),</a:t>
            </a:r>
            <a:r>
              <a:rPr lang="en-US" sz="2400" dirty="0"/>
              <a:t>                       </a:t>
            </a:r>
            <a:r>
              <a:rPr lang="en-US" dirty="0">
                <a:solidFill>
                  <a:srgbClr val="00CC00"/>
                </a:solidFill>
              </a:rPr>
              <a:t>Commutative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4848" y="714380"/>
            <a:ext cx="8229600" cy="9144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Conversion of statements in to symbols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3491" y="1484312"/>
            <a:ext cx="7580957" cy="4536975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000" dirty="0" smtClean="0"/>
              <a:t>Write these system specifications in symbols using the propositions</a:t>
            </a:r>
          </a:p>
          <a:p>
            <a:endParaRPr lang="en-US" sz="2000" dirty="0" smtClean="0"/>
          </a:p>
          <a:p>
            <a:r>
              <a:rPr lang="en-US" sz="2400" i="1" dirty="0" smtClean="0">
                <a:solidFill>
                  <a:srgbClr val="3333FF"/>
                </a:solidFill>
              </a:rPr>
              <a:t>v: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CC00"/>
                </a:solidFill>
              </a:rPr>
              <a:t>“The user enters a valid password,”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a: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CC00"/>
                </a:solidFill>
              </a:rPr>
              <a:t>“Access is granted to the user,”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c: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00CC00"/>
                </a:solidFill>
              </a:rPr>
              <a:t>“The user has contacted the network administrator,”</a:t>
            </a:r>
          </a:p>
          <a:p>
            <a:endParaRPr lang="en-US" sz="2000" i="1" dirty="0" smtClean="0">
              <a:solidFill>
                <a:srgbClr val="00CC00"/>
              </a:solidFill>
            </a:endParaRPr>
          </a:p>
          <a:p>
            <a:pPr algn="just"/>
            <a:r>
              <a:rPr lang="en-US" sz="2000" dirty="0" smtClean="0"/>
              <a:t>and logical connectives. Then determine if the system specifications are consistent.</a:t>
            </a:r>
          </a:p>
          <a:p>
            <a:endParaRPr lang="en-US" sz="2000" dirty="0" smtClean="0"/>
          </a:p>
          <a:p>
            <a:pPr marL="514350" indent="-514350" algn="just">
              <a:buAutoNum type="romanLcParenBoth"/>
            </a:pPr>
            <a:r>
              <a:rPr lang="en-US" sz="2000" dirty="0" smtClean="0">
                <a:solidFill>
                  <a:srgbClr val="3333FF"/>
                </a:solidFill>
              </a:rPr>
              <a:t>“The user has contacted the network administrator, but does not enter a valid password.”</a:t>
            </a:r>
          </a:p>
          <a:p>
            <a:pPr algn="ctr"/>
            <a:endParaRPr lang="en-US" sz="800" b="1" dirty="0" smtClean="0">
              <a:solidFill>
                <a:srgbClr val="3333FF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3333FF"/>
                </a:solidFill>
              </a:rPr>
              <a:t>c</a:t>
            </a:r>
            <a:r>
              <a:rPr lang="en-US" sz="4000" b="1" dirty="0" smtClean="0"/>
              <a:t> ∧ ¬ v</a:t>
            </a:r>
            <a:endParaRPr lang="en-US" sz="2000" b="1" dirty="0" smtClean="0">
              <a:solidFill>
                <a:srgbClr val="3333FF"/>
              </a:solidFill>
            </a:endParaRPr>
          </a:p>
          <a:p>
            <a:pPr marL="514350" indent="-514350"/>
            <a:endParaRPr lang="en-US" sz="2000" dirty="0" smtClean="0">
              <a:solidFill>
                <a:srgbClr val="3333FF"/>
              </a:solidFill>
            </a:endParaRPr>
          </a:p>
          <a:p>
            <a:pPr marL="514350" indent="-514350"/>
            <a:endParaRPr lang="en-US" sz="2000" dirty="0" smtClean="0">
              <a:solidFill>
                <a:srgbClr val="3333FF"/>
              </a:solidFill>
            </a:endParaRP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5786" y="642918"/>
            <a:ext cx="7623202" cy="91442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Cont….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475" y="1484313"/>
            <a:ext cx="7940675" cy="3600450"/>
          </a:xfrm>
          <a:prstGeom prst="rect">
            <a:avLst/>
          </a:prstGeom>
        </p:spPr>
        <p:txBody>
          <a:bodyPr/>
          <a:lstStyle/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71538" y="1571612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ii) </a:t>
            </a:r>
            <a:r>
              <a:rPr lang="en-US" sz="2400" dirty="0" smtClean="0">
                <a:solidFill>
                  <a:srgbClr val="3333FF"/>
                </a:solidFill>
              </a:rPr>
              <a:t>“Access is granted whenever the user has contacted the network administrator or enters a valid password.”</a:t>
            </a:r>
          </a:p>
          <a:p>
            <a:pPr algn="just"/>
            <a:endParaRPr lang="en-US" dirty="0" smtClean="0">
              <a:solidFill>
                <a:srgbClr val="3333FF"/>
              </a:solidFill>
            </a:endParaRPr>
          </a:p>
          <a:p>
            <a:pPr algn="ctr"/>
            <a:r>
              <a:rPr lang="en-US" sz="3600" dirty="0" smtClean="0">
                <a:solidFill>
                  <a:srgbClr val="3333FF"/>
                </a:solidFill>
              </a:rPr>
              <a:t>(</a:t>
            </a:r>
            <a:r>
              <a:rPr lang="en-US" sz="3600" i="1" dirty="0" smtClean="0">
                <a:solidFill>
                  <a:srgbClr val="3333FF"/>
                </a:solidFill>
              </a:rPr>
              <a:t>c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i="1" dirty="0" smtClean="0">
                <a:solidFill>
                  <a:srgbClr val="3333FF"/>
                </a:solidFill>
              </a:rPr>
              <a:t>v</a:t>
            </a:r>
            <a:r>
              <a:rPr lang="en-US" sz="3600" dirty="0" smtClean="0">
                <a:solidFill>
                  <a:srgbClr val="3333FF"/>
                </a:solidFill>
              </a:rPr>
              <a:t>) </a:t>
            </a:r>
            <a:r>
              <a:rPr lang="en-US" sz="3600" dirty="0">
                <a:solidFill>
                  <a:srgbClr val="3333FF"/>
                </a:solidFill>
              </a:rPr>
              <a:t>→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i="1" dirty="0" smtClean="0">
                <a:solidFill>
                  <a:srgbClr val="3333FF"/>
                </a:solidFill>
              </a:rPr>
              <a:t>a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</a:p>
          <a:p>
            <a:endParaRPr lang="en-US" dirty="0" smtClean="0"/>
          </a:p>
          <a:p>
            <a:pPr algn="just"/>
            <a:r>
              <a:rPr lang="en-US" sz="2400" dirty="0" smtClean="0"/>
              <a:t>(iii) </a:t>
            </a:r>
            <a:r>
              <a:rPr lang="en-US" sz="2400" dirty="0" smtClean="0">
                <a:solidFill>
                  <a:srgbClr val="3333FF"/>
                </a:solidFill>
              </a:rPr>
              <a:t>“Access is denied if the user has not entered a valid password or has not contacted the network administrator.”</a:t>
            </a:r>
          </a:p>
          <a:p>
            <a:pPr algn="just"/>
            <a:endParaRPr lang="en-US" dirty="0">
              <a:solidFill>
                <a:srgbClr val="3333FF"/>
              </a:solidFill>
            </a:endParaRPr>
          </a:p>
          <a:p>
            <a:pPr algn="ctr"/>
            <a:r>
              <a:rPr lang="en-US" sz="3600" dirty="0" smtClean="0">
                <a:solidFill>
                  <a:srgbClr val="3333FF"/>
                </a:solidFill>
              </a:rPr>
              <a:t>(¬</a:t>
            </a:r>
            <a:r>
              <a:rPr lang="en-US" sz="3600" i="1" dirty="0" smtClean="0">
                <a:solidFill>
                  <a:srgbClr val="3333FF"/>
                </a:solidFill>
              </a:rPr>
              <a:t>v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 smtClean="0">
                <a:solidFill>
                  <a:srgbClr val="3333FF"/>
                </a:solidFill>
              </a:rPr>
              <a:t> ¬</a:t>
            </a:r>
            <a:r>
              <a:rPr lang="en-US" sz="3600" i="1" dirty="0" smtClean="0">
                <a:solidFill>
                  <a:srgbClr val="3333FF"/>
                </a:solidFill>
              </a:rPr>
              <a:t>c</a:t>
            </a:r>
            <a:r>
              <a:rPr lang="en-US" sz="3600" dirty="0">
                <a:solidFill>
                  <a:srgbClr val="3333FF"/>
                </a:solidFill>
              </a:rPr>
              <a:t>) → </a:t>
            </a:r>
            <a:r>
              <a:rPr lang="en-US" sz="3600" dirty="0" smtClean="0">
                <a:solidFill>
                  <a:srgbClr val="3333FF"/>
                </a:solidFill>
              </a:rPr>
              <a:t>¬</a:t>
            </a:r>
            <a:r>
              <a:rPr lang="en-US" sz="3600" i="1" dirty="0" smtClean="0">
                <a:solidFill>
                  <a:srgbClr val="3333FF"/>
                </a:solidFill>
              </a:rPr>
              <a:t>a</a:t>
            </a:r>
            <a:endParaRPr lang="en-US" sz="36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388" y="642918"/>
            <a:ext cx="8229600" cy="9144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Conversion of statements in to symbols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23491" y="1628800"/>
            <a:ext cx="7508949" cy="3600450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Translate this system specification into symbols:</a:t>
            </a:r>
          </a:p>
          <a:p>
            <a:endParaRPr lang="en-US" sz="2000" dirty="0" smtClean="0"/>
          </a:p>
          <a:p>
            <a:pPr algn="just"/>
            <a:r>
              <a:rPr lang="en-US" sz="2000" dirty="0" smtClean="0"/>
              <a:t>“</a:t>
            </a:r>
            <a:r>
              <a:rPr lang="en-US" sz="2000" b="1" i="1" dirty="0" smtClean="0">
                <a:solidFill>
                  <a:srgbClr val="3333FF"/>
                </a:solidFill>
              </a:rPr>
              <a:t>Whenever the file is locked or the system is in executive clearance mode, the user cannot make changes in the data</a:t>
            </a:r>
            <a:r>
              <a:rPr lang="en-US" sz="2000" dirty="0" smtClean="0">
                <a:solidFill>
                  <a:srgbClr val="3333FF"/>
                </a:solidFill>
              </a:rPr>
              <a:t>.”</a:t>
            </a:r>
          </a:p>
          <a:p>
            <a:endParaRPr lang="en-US" sz="2000" dirty="0" smtClean="0">
              <a:solidFill>
                <a:srgbClr val="3333FF"/>
              </a:solidFill>
            </a:endParaRPr>
          </a:p>
          <a:p>
            <a:r>
              <a:rPr lang="en-US" sz="2000" i="1" dirty="0" smtClean="0"/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l</a:t>
            </a:r>
            <a:r>
              <a:rPr lang="en-US" sz="2400" i="1" dirty="0" smtClean="0"/>
              <a:t> : </a:t>
            </a:r>
            <a:r>
              <a:rPr lang="en-US" sz="2400" i="1" dirty="0" smtClean="0">
                <a:solidFill>
                  <a:srgbClr val="00CC00"/>
                </a:solidFill>
              </a:rPr>
              <a:t>“the file is locked”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e</a:t>
            </a:r>
            <a:r>
              <a:rPr lang="en-US" sz="2400" i="1" dirty="0" smtClean="0"/>
              <a:t> : </a:t>
            </a:r>
            <a:r>
              <a:rPr lang="en-US" sz="2400" i="1" dirty="0" smtClean="0">
                <a:solidFill>
                  <a:srgbClr val="00CC00"/>
                </a:solidFill>
              </a:rPr>
              <a:t>“the system is in executive clearance </a:t>
            </a:r>
            <a:r>
              <a:rPr lang="en-US" sz="2400" dirty="0" smtClean="0">
                <a:solidFill>
                  <a:srgbClr val="00CC00"/>
                </a:solidFill>
              </a:rPr>
              <a:t>mode” 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u</a:t>
            </a:r>
            <a:r>
              <a:rPr lang="en-US" sz="2400" i="1" dirty="0" smtClean="0"/>
              <a:t> : </a:t>
            </a:r>
            <a:r>
              <a:rPr lang="en-US" sz="2400" i="1" dirty="0" smtClean="0">
                <a:solidFill>
                  <a:srgbClr val="00CC00"/>
                </a:solidFill>
              </a:rPr>
              <a:t>“the user can make changes in the data”</a:t>
            </a:r>
            <a:endParaRPr lang="en-US" sz="2000" dirty="0" smtClean="0">
              <a:solidFill>
                <a:srgbClr val="3333FF"/>
              </a:solidFill>
            </a:endParaRPr>
          </a:p>
          <a:p>
            <a:pPr marL="514350" indent="-514350"/>
            <a:r>
              <a:rPr lang="en-US" sz="2000" dirty="0" smtClean="0">
                <a:solidFill>
                  <a:srgbClr val="3333FF"/>
                </a:solidFill>
              </a:rPr>
              <a:t> </a:t>
            </a:r>
          </a:p>
          <a:p>
            <a:pPr marL="514350" indent="-514350"/>
            <a:r>
              <a:rPr lang="en-US" sz="2000" dirty="0" smtClean="0">
                <a:solidFill>
                  <a:srgbClr val="3333FF"/>
                </a:solidFill>
              </a:rPr>
              <a:t>then the statement in symbolic form would be</a:t>
            </a:r>
          </a:p>
          <a:p>
            <a:pPr marL="514350" indent="-514350"/>
            <a:endParaRPr lang="en-US" sz="2000" dirty="0">
              <a:solidFill>
                <a:srgbClr val="3333FF"/>
              </a:solidFill>
            </a:endParaRPr>
          </a:p>
          <a:p>
            <a:pPr marL="514350" indent="-514350" algn="ctr"/>
            <a:r>
              <a:rPr lang="en-US" sz="3600" dirty="0" smtClean="0">
                <a:solidFill>
                  <a:srgbClr val="3333FF"/>
                </a:solidFill>
              </a:rPr>
              <a:t>(</a:t>
            </a:r>
            <a:r>
              <a:rPr lang="en-US" sz="3600" i="1" dirty="0" smtClean="0">
                <a:solidFill>
                  <a:srgbClr val="3333FF"/>
                </a:solidFill>
              </a:rPr>
              <a:t>l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/>
              <a:t>∨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i="1" dirty="0" smtClean="0">
                <a:solidFill>
                  <a:srgbClr val="3333FF"/>
                </a:solidFill>
              </a:rPr>
              <a:t>e</a:t>
            </a:r>
            <a:r>
              <a:rPr lang="en-US" sz="3600" dirty="0" smtClean="0">
                <a:solidFill>
                  <a:srgbClr val="3333FF"/>
                </a:solidFill>
              </a:rPr>
              <a:t>) → ¬ </a:t>
            </a:r>
            <a:r>
              <a:rPr lang="en-US" sz="3600" i="1" dirty="0" smtClean="0">
                <a:solidFill>
                  <a:srgbClr val="3333FF"/>
                </a:solidFill>
              </a:rPr>
              <a:t>u</a:t>
            </a:r>
          </a:p>
          <a:p>
            <a:endParaRPr lang="en-US" sz="2000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388" y="714356"/>
            <a:ext cx="8229600" cy="842982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Lecture Summary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9475" y="1484312"/>
            <a:ext cx="7724973" cy="4608983"/>
          </a:xfrm>
          <a:prstGeom prst="rect">
            <a:avLst/>
          </a:prstGeom>
        </p:spPr>
        <p:txBody>
          <a:bodyPr/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Conditional Propositions.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Negation, Inverse and Converse of the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Contra positive 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Bi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Necessary and Sufficient Conditions.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Conditional statements and their Logical equivalences.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Translating English to Symbols.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CA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Lecture`s outline 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00100" y="1500174"/>
            <a:ext cx="7456515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Conditional Propositions.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Negation, Inverse and Converse of the conditional statements.</a:t>
            </a:r>
            <a:endParaRPr lang="en-US" sz="28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Contra positive .</a:t>
            </a:r>
            <a:endParaRPr lang="en-US" sz="28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Bi conditional statements.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Necessary and Sufficient Conditions.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solidFill>
                  <a:srgbClr val="3333FF"/>
                </a:solidFill>
              </a:rPr>
              <a:t>Conditional statements and their Logical equivalences.</a:t>
            </a:r>
            <a:endParaRPr lang="en-US" sz="28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endParaRPr lang="en-US" sz="3200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696200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rgbClr val="3333FF"/>
                </a:solidFill>
              </a:rPr>
              <a:t>Conditional propositions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50913" y="1557338"/>
            <a:ext cx="7581527" cy="45259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US" sz="2800" dirty="0" smtClean="0"/>
              <a:t>Definition</a:t>
            </a:r>
          </a:p>
          <a:p>
            <a:pPr marL="0" indent="0"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If </a:t>
            </a:r>
            <a:r>
              <a:rPr lang="en-US" sz="2400" b="1" dirty="0" smtClean="0">
                <a:solidFill>
                  <a:srgbClr val="3333FF"/>
                </a:solidFill>
              </a:rPr>
              <a:t>p</a:t>
            </a:r>
            <a:r>
              <a:rPr lang="en-US" sz="2400" dirty="0" smtClean="0">
                <a:solidFill>
                  <a:srgbClr val="3333FF"/>
                </a:solidFill>
              </a:rPr>
              <a:t> and </a:t>
            </a:r>
            <a:r>
              <a:rPr lang="en-US" sz="2400" b="1" dirty="0" smtClean="0">
                <a:solidFill>
                  <a:srgbClr val="3333FF"/>
                </a:solidFill>
              </a:rPr>
              <a:t>q</a:t>
            </a:r>
            <a:r>
              <a:rPr lang="en-US" sz="2400" dirty="0" smtClean="0">
                <a:solidFill>
                  <a:srgbClr val="3333FF"/>
                </a:solidFill>
              </a:rPr>
              <a:t> are propositions, the </a:t>
            </a:r>
            <a:r>
              <a:rPr lang="en-US" sz="2400" b="1" dirty="0" smtClean="0">
                <a:solidFill>
                  <a:srgbClr val="3333FF"/>
                </a:solidFill>
              </a:rPr>
              <a:t>conditional of q by p </a:t>
            </a:r>
            <a:r>
              <a:rPr lang="en-US" sz="2400" dirty="0" smtClean="0">
                <a:solidFill>
                  <a:srgbClr val="3333FF"/>
                </a:solidFill>
              </a:rPr>
              <a:t>is </a:t>
            </a:r>
            <a:r>
              <a:rPr lang="en-US" sz="2400" b="1" dirty="0" smtClean="0">
                <a:solidFill>
                  <a:srgbClr val="00CC00"/>
                </a:solidFill>
              </a:rPr>
              <a:t>if p then q</a:t>
            </a:r>
            <a:r>
              <a:rPr lang="en-US" sz="2400" dirty="0" smtClean="0">
                <a:solidFill>
                  <a:srgbClr val="00CC00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or</a:t>
            </a:r>
            <a:r>
              <a:rPr lang="en-US" sz="2400" dirty="0" smtClean="0">
                <a:solidFill>
                  <a:srgbClr val="00CC00"/>
                </a:solidFill>
              </a:rPr>
              <a:t> </a:t>
            </a:r>
            <a:r>
              <a:rPr lang="en-US" sz="2400" b="1" dirty="0" smtClean="0">
                <a:solidFill>
                  <a:srgbClr val="00CC00"/>
                </a:solidFill>
              </a:rPr>
              <a:t>p implies q</a:t>
            </a:r>
            <a:r>
              <a:rPr lang="en-US" sz="2400" dirty="0" smtClean="0">
                <a:solidFill>
                  <a:srgbClr val="3333FF"/>
                </a:solidFill>
              </a:rPr>
              <a:t> and is denoted by p→q.</a:t>
            </a:r>
          </a:p>
          <a:p>
            <a:pPr marL="0" indent="0"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It is false when p is true and q is false otherwise it is true</a:t>
            </a:r>
            <a:r>
              <a:rPr lang="en-US" sz="2400" dirty="0" smtClean="0"/>
              <a:t>.</a:t>
            </a:r>
          </a:p>
          <a:p>
            <a:pPr marL="0" indent="0" algn="just">
              <a:buFontTx/>
              <a:buNone/>
            </a:pPr>
            <a:endParaRPr lang="en-US" sz="1200" dirty="0" smtClean="0"/>
          </a:p>
          <a:p>
            <a:pPr marL="0" indent="0" algn="just">
              <a:buFontTx/>
              <a:buNone/>
            </a:pPr>
            <a:r>
              <a:rPr lang="en-US" sz="2800" dirty="0" smtClean="0"/>
              <a:t>Examples</a:t>
            </a:r>
          </a:p>
          <a:p>
            <a:pPr marL="0" indent="0" algn="just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CC00"/>
                </a:solidFill>
              </a:rPr>
              <a:t>you work hard </a:t>
            </a:r>
            <a:r>
              <a:rPr lang="en-US" sz="2400" dirty="0" smtClean="0">
                <a:solidFill>
                  <a:srgbClr val="3333FF"/>
                </a:solidFill>
              </a:rPr>
              <a:t>then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CC00"/>
                </a:solidFill>
              </a:rPr>
              <a:t>you will succeed.</a:t>
            </a:r>
          </a:p>
          <a:p>
            <a:pPr marL="0" indent="0">
              <a:buFontTx/>
              <a:buNone/>
            </a:pPr>
            <a:r>
              <a:rPr lang="en-US" sz="2400" dirty="0" smtClean="0">
                <a:solidFill>
                  <a:srgbClr val="3333FF"/>
                </a:solidFill>
              </a:rPr>
              <a:t>If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CC00"/>
                </a:solidFill>
              </a:rPr>
              <a:t>John lives in Islamabad, </a:t>
            </a:r>
            <a:r>
              <a:rPr lang="en-US" sz="2400" dirty="0" smtClean="0">
                <a:solidFill>
                  <a:srgbClr val="3333FF"/>
                </a:solidFill>
              </a:rPr>
              <a:t>then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CC00"/>
                </a:solidFill>
              </a:rPr>
              <a:t>he lives in Pakistan.</a:t>
            </a:r>
          </a:p>
        </p:txBody>
      </p:sp>
      <p:sp>
        <p:nvSpPr>
          <p:cNvPr id="2355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1850" y="62071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Implication (if - then)</a:t>
            </a:r>
            <a:endParaRPr lang="en-CA" sz="3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8313" y="17272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Binary Operator, Symbol:  </a:t>
            </a:r>
            <a:r>
              <a:rPr lang="en-US" sz="2800" b="1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</a:t>
            </a:r>
            <a:endParaRPr lang="en-US" sz="2800" b="1" dirty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4276" name="Group 4"/>
          <p:cNvGraphicFramePr>
            <a:graphicFrameLocks noGrp="1"/>
          </p:cNvGraphicFramePr>
          <p:nvPr/>
        </p:nvGraphicFramePr>
        <p:xfrm>
          <a:off x="2209800" y="2457450"/>
          <a:ext cx="4724400" cy="3257551"/>
        </p:xfrm>
        <a:graphic>
          <a:graphicData uri="http://schemas.openxmlformats.org/drawingml/2006/table">
            <a:tbl>
              <a:tblPr/>
              <a:tblGrid>
                <a:gridCol w="1574800"/>
                <a:gridCol w="1574800"/>
                <a:gridCol w="1574800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P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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Q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  <a:sym typeface="Symbol" pitchFamily="18" charset="2"/>
                        </a:rPr>
                        <a:t>T</a:t>
                      </a:r>
                      <a:endParaRPr kumimoji="0" lang="en-C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anchor="ctr" anchorCtr="1" horzOverflow="overflow"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6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8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9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7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971550" y="1484313"/>
            <a:ext cx="76327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/>
              <a:t>Examples</a:t>
            </a:r>
          </a:p>
          <a:p>
            <a:pPr algn="just"/>
            <a:endParaRPr lang="en-US" sz="900"/>
          </a:p>
          <a:p>
            <a:pPr algn="just"/>
            <a:r>
              <a:rPr lang="en-US" sz="2400" i="1">
                <a:solidFill>
                  <a:srgbClr val="3333FF"/>
                </a:solidFill>
              </a:rPr>
              <a:t>“The online user is sent a notification of a link error if the network link is down”</a:t>
            </a:r>
            <a:r>
              <a:rPr lang="en-US" sz="2400">
                <a:solidFill>
                  <a:srgbClr val="3333FF"/>
                </a:solidFill>
              </a:rPr>
              <a:t>.</a:t>
            </a:r>
          </a:p>
          <a:p>
            <a:endParaRPr lang="en-US" sz="1000">
              <a:solidFill>
                <a:srgbClr val="3333FF"/>
              </a:solidFill>
            </a:endParaRPr>
          </a:p>
          <a:p>
            <a:r>
              <a:rPr lang="en-US" sz="2000"/>
              <a:t>The statement is equivalent to</a:t>
            </a:r>
          </a:p>
          <a:p>
            <a:endParaRPr lang="en-US" sz="800"/>
          </a:p>
          <a:p>
            <a:pPr algn="just"/>
            <a:r>
              <a:rPr lang="en-US" sz="2000">
                <a:solidFill>
                  <a:srgbClr val="3333FF"/>
                </a:solidFill>
              </a:rPr>
              <a:t>“If the network link is down, then the online user is sent a notification of a link error.”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r>
              <a:rPr lang="en-US" sz="2000"/>
              <a:t>Using</a:t>
            </a:r>
            <a:r>
              <a:rPr lang="en-US" sz="2000">
                <a:solidFill>
                  <a:srgbClr val="3333FF"/>
                </a:solidFill>
              </a:rPr>
              <a:t> </a:t>
            </a:r>
          </a:p>
          <a:p>
            <a:r>
              <a:rPr lang="en-US" sz="2000">
                <a:solidFill>
                  <a:srgbClr val="3333FF"/>
                </a:solidFill>
              </a:rPr>
              <a:t>             </a:t>
            </a:r>
            <a:r>
              <a:rPr lang="en-US" sz="2000" i="1">
                <a:solidFill>
                  <a:srgbClr val="3333FF"/>
                </a:solidFill>
              </a:rPr>
              <a:t>p </a:t>
            </a:r>
            <a:r>
              <a:rPr lang="en-US" sz="2000">
                <a:solidFill>
                  <a:srgbClr val="3333FF"/>
                </a:solidFill>
              </a:rPr>
              <a:t>: The network link is down, </a:t>
            </a:r>
          </a:p>
          <a:p>
            <a:r>
              <a:rPr lang="en-US" sz="2000">
                <a:solidFill>
                  <a:srgbClr val="3333FF"/>
                </a:solidFill>
              </a:rPr>
              <a:t>             </a:t>
            </a:r>
            <a:r>
              <a:rPr lang="en-US" sz="2000" i="1">
                <a:solidFill>
                  <a:srgbClr val="3333FF"/>
                </a:solidFill>
              </a:rPr>
              <a:t>q </a:t>
            </a:r>
            <a:r>
              <a:rPr lang="en-US" sz="2000">
                <a:solidFill>
                  <a:srgbClr val="3333FF"/>
                </a:solidFill>
              </a:rPr>
              <a:t>: the online user is sent a notification of a link error.</a:t>
            </a:r>
          </a:p>
          <a:p>
            <a:endParaRPr lang="en-US" sz="2000">
              <a:solidFill>
                <a:srgbClr val="3333FF"/>
              </a:solidFill>
            </a:endParaRPr>
          </a:p>
          <a:p>
            <a:r>
              <a:rPr lang="en-US" sz="2000"/>
              <a:t>The statement becomes</a:t>
            </a:r>
            <a:r>
              <a:rPr lang="en-US" sz="2000">
                <a:solidFill>
                  <a:srgbClr val="3333FF"/>
                </a:solidFill>
              </a:rPr>
              <a:t> (</a:t>
            </a:r>
            <a:r>
              <a:rPr lang="en-US" sz="2000" i="1">
                <a:solidFill>
                  <a:srgbClr val="3333FF"/>
                </a:solidFill>
              </a:rPr>
              <a:t>q</a:t>
            </a:r>
            <a:r>
              <a:rPr lang="en-US" sz="2000">
                <a:solidFill>
                  <a:srgbClr val="3333FF"/>
                </a:solidFill>
              </a:rPr>
              <a:t> if </a:t>
            </a:r>
            <a:r>
              <a:rPr lang="en-US" sz="2000" i="1">
                <a:solidFill>
                  <a:srgbClr val="3333FF"/>
                </a:solidFill>
              </a:rPr>
              <a:t>p)</a:t>
            </a:r>
            <a:endParaRPr lang="en-US" sz="2000"/>
          </a:p>
          <a:p>
            <a:pPr algn="ctr"/>
            <a:r>
              <a:rPr lang="en-US" sz="2800" i="1">
                <a:solidFill>
                  <a:srgbClr val="3333FF"/>
                </a:solidFill>
              </a:rPr>
              <a:t>p → q</a:t>
            </a:r>
            <a:r>
              <a:rPr lang="en-US" sz="2800">
                <a:solidFill>
                  <a:srgbClr val="3333FF"/>
                </a:solidFill>
              </a:rPr>
              <a:t>.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900113" y="688975"/>
            <a:ext cx="684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Interpreting Conditional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1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00113" y="688975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Examples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71550" y="1557338"/>
            <a:ext cx="76327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solidFill>
                  <a:srgbClr val="3333FF"/>
                </a:solidFill>
              </a:rPr>
              <a:t>“When you study the theory, you understand the material”</a:t>
            </a:r>
            <a:r>
              <a:rPr lang="en-US" sz="2400" dirty="0">
                <a:solidFill>
                  <a:srgbClr val="3333FF"/>
                </a:solidFill>
              </a:rPr>
              <a:t>.</a:t>
            </a:r>
          </a:p>
          <a:p>
            <a:endParaRPr lang="en-US" sz="10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is equivalent to (using if for </a:t>
            </a:r>
            <a:r>
              <a:rPr lang="en-US" sz="2000" dirty="0" smtClean="0"/>
              <a:t>‘‘when’’)</a:t>
            </a:r>
            <a:endParaRPr lang="en-US" sz="2000" dirty="0"/>
          </a:p>
          <a:p>
            <a:endParaRPr lang="en-US" sz="800" dirty="0"/>
          </a:p>
          <a:p>
            <a:pPr algn="just"/>
            <a:r>
              <a:rPr lang="en-US" sz="2000" dirty="0">
                <a:solidFill>
                  <a:srgbClr val="3333FF"/>
                </a:solidFill>
              </a:rPr>
              <a:t>“If you study the theory, then you understand the material.”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r>
              <a:rPr lang="en-US" sz="2000" dirty="0"/>
              <a:t>Using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>
                <a:solidFill>
                  <a:srgbClr val="3333FF"/>
                </a:solidFill>
              </a:rPr>
              <a:t>p </a:t>
            </a:r>
            <a:r>
              <a:rPr lang="en-US" sz="2000" dirty="0">
                <a:solidFill>
                  <a:srgbClr val="3333FF"/>
                </a:solidFill>
              </a:rPr>
              <a:t>: you study the theory,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>
                <a:solidFill>
                  <a:srgbClr val="3333FF"/>
                </a:solidFill>
              </a:rPr>
              <a:t>q </a:t>
            </a:r>
            <a:r>
              <a:rPr lang="en-US" sz="2000" dirty="0">
                <a:solidFill>
                  <a:srgbClr val="3333FF"/>
                </a:solidFill>
              </a:rPr>
              <a:t>: you understand the material.</a:t>
            </a:r>
          </a:p>
          <a:p>
            <a:endParaRPr lang="en-US" sz="2000" dirty="0">
              <a:solidFill>
                <a:srgbClr val="3333FF"/>
              </a:solidFill>
            </a:endParaRPr>
          </a:p>
          <a:p>
            <a:r>
              <a:rPr lang="en-US" sz="2400" dirty="0"/>
              <a:t>The statement becomes</a:t>
            </a:r>
            <a:r>
              <a:rPr lang="en-US" sz="2000" dirty="0">
                <a:solidFill>
                  <a:srgbClr val="3333FF"/>
                </a:solidFill>
              </a:rPr>
              <a:t> (when p, q)</a:t>
            </a:r>
          </a:p>
          <a:p>
            <a:pPr algn="ctr"/>
            <a:r>
              <a:rPr lang="en-US" sz="2800" i="1" dirty="0">
                <a:solidFill>
                  <a:srgbClr val="3333FF"/>
                </a:solidFill>
              </a:rPr>
              <a:t>p → q</a:t>
            </a:r>
            <a:r>
              <a:rPr lang="en-US" sz="2800" dirty="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5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0113" y="688975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Examples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42988" y="1700213"/>
            <a:ext cx="76327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“</a:t>
            </a:r>
            <a:r>
              <a:rPr lang="en-US" sz="2400" i="1" dirty="0">
                <a:solidFill>
                  <a:srgbClr val="3333FF"/>
                </a:solidFill>
              </a:rPr>
              <a:t>Studying the theory is sufficient for solving the exercise</a:t>
            </a:r>
            <a:r>
              <a:rPr lang="en-US" sz="2400" dirty="0">
                <a:solidFill>
                  <a:srgbClr val="3333FF"/>
                </a:solidFill>
              </a:rPr>
              <a:t>”.</a:t>
            </a:r>
          </a:p>
          <a:p>
            <a:endParaRPr lang="en-US" sz="24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is equivalent to</a:t>
            </a:r>
          </a:p>
          <a:p>
            <a:endParaRPr lang="en-US" sz="800" dirty="0"/>
          </a:p>
          <a:p>
            <a:pPr algn="just"/>
            <a:r>
              <a:rPr lang="en-US" sz="2000" dirty="0">
                <a:solidFill>
                  <a:srgbClr val="3333FF"/>
                </a:solidFill>
              </a:rPr>
              <a:t>“If you study the theory, then you can solve the exercise.”</a:t>
            </a:r>
          </a:p>
          <a:p>
            <a:endParaRPr lang="en-US" sz="800" dirty="0">
              <a:solidFill>
                <a:srgbClr val="3333FF"/>
              </a:solidFill>
            </a:endParaRPr>
          </a:p>
          <a:p>
            <a:r>
              <a:rPr lang="en-US" sz="2000" dirty="0"/>
              <a:t>Using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/>
              <a:t>p </a:t>
            </a:r>
            <a:r>
              <a:rPr lang="en-US" sz="2000" dirty="0">
                <a:solidFill>
                  <a:srgbClr val="3333FF"/>
                </a:solidFill>
              </a:rPr>
              <a:t>: you study the theory, </a:t>
            </a:r>
          </a:p>
          <a:p>
            <a:r>
              <a:rPr lang="en-US" sz="2000" dirty="0">
                <a:solidFill>
                  <a:srgbClr val="3333FF"/>
                </a:solidFill>
              </a:rPr>
              <a:t>             </a:t>
            </a:r>
            <a:r>
              <a:rPr lang="en-US" sz="2000" i="1" dirty="0"/>
              <a:t>q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dirty="0">
                <a:solidFill>
                  <a:srgbClr val="3333FF"/>
                </a:solidFill>
              </a:rPr>
              <a:t>: you can solve the exercise.</a:t>
            </a:r>
          </a:p>
          <a:p>
            <a:endParaRPr lang="en-US" sz="2000" dirty="0">
              <a:solidFill>
                <a:srgbClr val="3333FF"/>
              </a:solidFill>
            </a:endParaRPr>
          </a:p>
          <a:p>
            <a:r>
              <a:rPr lang="en-US" sz="2000" dirty="0"/>
              <a:t>The statement becomes</a:t>
            </a:r>
            <a:r>
              <a:rPr lang="en-US" sz="2000" dirty="0">
                <a:solidFill>
                  <a:srgbClr val="3333FF"/>
                </a:solidFill>
              </a:rPr>
              <a:t> (p is sufficient for q)</a:t>
            </a:r>
          </a:p>
          <a:p>
            <a:pPr algn="ctr"/>
            <a:r>
              <a:rPr lang="en-US" sz="2800" i="1" dirty="0">
                <a:solidFill>
                  <a:srgbClr val="3333FF"/>
                </a:solidFill>
              </a:rPr>
              <a:t>p → q</a:t>
            </a:r>
            <a:r>
              <a:rPr lang="en-US" sz="2800" dirty="0">
                <a:solidFill>
                  <a:srgbClr val="3333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00112" y="688975"/>
            <a:ext cx="76724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Other forms of conditional propositions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2988" y="1700213"/>
            <a:ext cx="76327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if p and q are statements then </a:t>
            </a:r>
            <a:r>
              <a:rPr lang="en-US" sz="2400" dirty="0" smtClean="0">
                <a:solidFill>
                  <a:srgbClr val="00CC00"/>
                </a:solidFill>
              </a:rPr>
              <a:t>“p only if q” </a:t>
            </a:r>
            <a:r>
              <a:rPr lang="en-US" sz="2400" dirty="0" smtClean="0">
                <a:solidFill>
                  <a:srgbClr val="3333FF"/>
                </a:solidFill>
              </a:rPr>
              <a:t>means </a:t>
            </a:r>
            <a:r>
              <a:rPr lang="en-US" sz="2400" dirty="0" smtClean="0">
                <a:solidFill>
                  <a:srgbClr val="00B050"/>
                </a:solidFill>
              </a:rPr>
              <a:t>‘’if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00CC00"/>
                </a:solidFill>
              </a:rPr>
              <a:t>p then q”</a:t>
            </a:r>
            <a:r>
              <a:rPr lang="en-US" sz="2400" dirty="0" smtClean="0">
                <a:solidFill>
                  <a:srgbClr val="3333FF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John will break the world`s record for the mile run </a:t>
            </a:r>
            <a:r>
              <a:rPr lang="en-US" sz="2400" i="1" dirty="0" smtClean="0">
                <a:solidFill>
                  <a:srgbClr val="00CC00"/>
                </a:solidFill>
              </a:rPr>
              <a:t>only if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he runs the mile in under four minutes.</a:t>
            </a:r>
          </a:p>
          <a:p>
            <a:endParaRPr lang="en-US" sz="2400" i="1" dirty="0" smtClean="0">
              <a:solidFill>
                <a:srgbClr val="3333FF"/>
              </a:solidFill>
            </a:endParaRPr>
          </a:p>
          <a:p>
            <a:r>
              <a:rPr lang="en-US" sz="2400" dirty="0" smtClean="0">
                <a:solidFill>
                  <a:srgbClr val="3333FF"/>
                </a:solidFill>
              </a:rPr>
              <a:t>                             </a:t>
            </a:r>
            <a:r>
              <a:rPr lang="en-US" sz="2400" dirty="0" smtClean="0"/>
              <a:t>is equivalent to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</a:p>
          <a:p>
            <a:endParaRPr lang="en-US" sz="2400" dirty="0" smtClean="0">
              <a:solidFill>
                <a:srgbClr val="3333FF"/>
              </a:solidFill>
            </a:endParaRPr>
          </a:p>
          <a:p>
            <a:r>
              <a:rPr lang="en-US" sz="2400" i="1" dirty="0" smtClean="0">
                <a:solidFill>
                  <a:srgbClr val="00CC00"/>
                </a:solidFill>
              </a:rPr>
              <a:t>If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john breaks the world`s record</a:t>
            </a:r>
            <a:r>
              <a:rPr lang="en-US" sz="2400" i="1" dirty="0" smtClean="0">
                <a:solidFill>
                  <a:srgbClr val="3333FF"/>
                </a:solidFill>
              </a:rPr>
              <a:t>, </a:t>
            </a:r>
            <a:r>
              <a:rPr lang="en-US" sz="2400" i="1" dirty="0" smtClean="0">
                <a:solidFill>
                  <a:srgbClr val="00CC00"/>
                </a:solidFill>
              </a:rPr>
              <a:t>then</a:t>
            </a:r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he will have to run the mile in under four minutes.</a:t>
            </a:r>
            <a:endParaRPr lang="en-US" sz="2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</TotalTime>
  <Words>1529</Words>
  <Application>Microsoft Office PowerPoint</Application>
  <PresentationFormat>On-screen Show (4:3)</PresentationFormat>
  <Paragraphs>304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(CSC 102)</vt:lpstr>
      <vt:lpstr>Slide 2</vt:lpstr>
      <vt:lpstr>Slide 3</vt:lpstr>
      <vt:lpstr>Conditional propositions</vt:lpstr>
      <vt:lpstr>Slide 5</vt:lpstr>
      <vt:lpstr>Slide 6</vt:lpstr>
      <vt:lpstr>Slide 7</vt:lpstr>
      <vt:lpstr>Slide 8</vt:lpstr>
      <vt:lpstr>Slide 9</vt:lpstr>
      <vt:lpstr>Activity</vt:lpstr>
      <vt:lpstr>Solution</vt:lpstr>
      <vt:lpstr>Negations of some Conditionals</vt:lpstr>
      <vt:lpstr>Converse and inverse of the Conditional</vt:lpstr>
      <vt:lpstr>Slide 14</vt:lpstr>
      <vt:lpstr>Contraposition </vt:lpstr>
      <vt:lpstr>The Biconditional</vt:lpstr>
      <vt:lpstr>Truth table</vt:lpstr>
      <vt:lpstr>Slide 18</vt:lpstr>
      <vt:lpstr>Interpreting Necessary and sufficient conditions</vt:lpstr>
      <vt:lpstr>Necessary and Sufficient Conditions</vt:lpstr>
      <vt:lpstr>Slide 21</vt:lpstr>
      <vt:lpstr>Slide 22</vt:lpstr>
      <vt:lpstr>Slide 23</vt:lpstr>
      <vt:lpstr>Slide 24</vt:lpstr>
      <vt:lpstr>Slide 25</vt:lpstr>
    </vt:vector>
  </TitlesOfParts>
  <Company>INSA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NTS</cp:lastModifiedBy>
  <cp:revision>620</cp:revision>
  <dcterms:created xsi:type="dcterms:W3CDTF">2012-03-24T09:18:04Z</dcterms:created>
  <dcterms:modified xsi:type="dcterms:W3CDTF">2012-04-11T06:19:21Z</dcterms:modified>
</cp:coreProperties>
</file>